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700" r:id="rId3"/>
    <p:sldMasterId id="2147483712" r:id="rId4"/>
    <p:sldMasterId id="2147483725" r:id="rId5"/>
    <p:sldMasterId id="2147483738" r:id="rId6"/>
    <p:sldMasterId id="2147483751" r:id="rId7"/>
    <p:sldMasterId id="2147483764" r:id="rId8"/>
    <p:sldMasterId id="2147483777" r:id="rId9"/>
    <p:sldMasterId id="2147483790" r:id="rId10"/>
    <p:sldMasterId id="2147483803" r:id="rId11"/>
    <p:sldMasterId id="2147483816" r:id="rId12"/>
    <p:sldMasterId id="2147483829" r:id="rId13"/>
    <p:sldMasterId id="2147483842" r:id="rId14"/>
    <p:sldMasterId id="2147483855" r:id="rId15"/>
    <p:sldMasterId id="2147483868" r:id="rId16"/>
    <p:sldMasterId id="2147483881" r:id="rId17"/>
    <p:sldMasterId id="2147483894" r:id="rId18"/>
    <p:sldMasterId id="2147483907" r:id="rId19"/>
  </p:sldMasterIdLst>
  <p:notesMasterIdLst>
    <p:notesMasterId r:id="rId52"/>
  </p:notesMasterIdLst>
  <p:sldIdLst>
    <p:sldId id="294" r:id="rId20"/>
    <p:sldId id="298" r:id="rId21"/>
    <p:sldId id="287" r:id="rId22"/>
    <p:sldId id="286" r:id="rId23"/>
    <p:sldId id="279" r:id="rId24"/>
    <p:sldId id="285" r:id="rId25"/>
    <p:sldId id="281" r:id="rId26"/>
    <p:sldId id="309" r:id="rId27"/>
    <p:sldId id="303" r:id="rId28"/>
    <p:sldId id="291" r:id="rId29"/>
    <p:sldId id="293" r:id="rId30"/>
    <p:sldId id="297" r:id="rId31"/>
    <p:sldId id="301" r:id="rId32"/>
    <p:sldId id="313" r:id="rId33"/>
    <p:sldId id="316" r:id="rId34"/>
    <p:sldId id="314" r:id="rId35"/>
    <p:sldId id="315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6" r:id="rId45"/>
    <p:sldId id="327" r:id="rId46"/>
    <p:sldId id="328" r:id="rId47"/>
    <p:sldId id="310" r:id="rId48"/>
    <p:sldId id="300" r:id="rId49"/>
    <p:sldId id="312" r:id="rId50"/>
    <p:sldId id="311" r:id="rId5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109" d="100"/>
          <a:sy n="109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8C987-6C84-4161-B41E-8A51A39B4F05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EE1A-0FAE-49EE-8CF6-2835365FA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90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4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4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095323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500389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625F8-A2C8-F44C-A4DF-C1BF0262781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815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9783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6E2172-2802-4E7E-9973-13D0EFF43067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64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5128A6-B019-493C-9752-DC3A3B0002DF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2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8F5FC3-917D-479E-876C-6FDE2FEE4C72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49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3DAD6-8E80-4DF2-861A-5C064C3A29C6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58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9A4DA-1E90-46C2-A048-4A1E9F79246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86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16A02-420C-4F25-B412-399EC8E0497B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87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7A2749-1A38-41E6-8FF2-5251708C95E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1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856642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0CD353-C7B6-4D91-92A5-DC950B2F5EE0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37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4993E6-1692-4890-BA5B-A749A65D60D0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54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DFCFE9-1469-4AD9-AFB8-8BF2CFBE3C8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21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8D3FC-9052-4364-9CE3-EB7546CF8982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06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C1A9AC-B2E6-45A3-810D-CFC2AC0E3697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29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B9749-13E5-4FD8-A805-C443ED954BE1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66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24928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46670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850872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8758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15247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95628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69220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5620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953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4020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769" indent="-2910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260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964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668" indent="-2328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1372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7075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779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8483" indent="-2328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F9029-8F2D-4D87-88DA-72F3B3A41BD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5805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BDB6C9-045F-4387-BEBF-AEF5B3EC736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6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731DA-FA05-4E81-8856-BCFFB0924622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47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315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182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150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391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586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771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310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024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584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7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33EDC-F41F-40E3-B3C3-AE429C9745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935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653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18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178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294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260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709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044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893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626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8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52EC1-A61A-45E9-BEB4-E5DF8E55C50C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466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665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277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45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928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635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709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623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751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512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8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28651" y="1409706"/>
            <a:ext cx="7098221" cy="4571999"/>
          </a:xfrm>
          <a:prstGeom prst="rect">
            <a:avLst/>
          </a:prstGeom>
        </p:spPr>
        <p:txBody>
          <a:bodyPr/>
          <a:lstStyle>
            <a:lvl1pPr marL="257175" indent="-257175">
              <a:buFont typeface="+mj-lt"/>
              <a:buAutoNum type="arabicPeriod"/>
              <a:defRPr sz="1200" b="0" i="0" baseline="0">
                <a:solidFill>
                  <a:srgbClr val="333B5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342900">
              <a:buFont typeface="+mj-lt"/>
              <a:buAutoNum type="arabicPeriod"/>
              <a:defRPr sz="1200" b="0" i="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Vorwort</a:t>
            </a:r>
          </a:p>
          <a:p>
            <a:pPr lvl="0"/>
            <a:r>
              <a:rPr lang="de-DE"/>
              <a:t>Thema 1</a:t>
            </a:r>
          </a:p>
          <a:p>
            <a:pPr lvl="0"/>
            <a:r>
              <a:rPr lang="de-DE"/>
              <a:t>Thema 2</a:t>
            </a:r>
          </a:p>
          <a:p>
            <a:pPr lvl="0"/>
            <a:r>
              <a:rPr lang="de-DE"/>
              <a:t>Thema 3</a:t>
            </a:r>
          </a:p>
          <a:p>
            <a:pPr lvl="0"/>
            <a:r>
              <a:rPr lang="de-DE"/>
              <a:t>Thema 4</a:t>
            </a:r>
          </a:p>
          <a:p>
            <a:pPr lvl="0"/>
            <a:r>
              <a:rPr lang="de-DE"/>
              <a:t>Thema 5</a:t>
            </a:r>
          </a:p>
          <a:p>
            <a:pPr lvl="0"/>
            <a:r>
              <a:rPr lang="de-DE"/>
              <a:t>Thema 6</a:t>
            </a:r>
          </a:p>
          <a:p>
            <a:pPr lvl="0"/>
            <a:r>
              <a:rPr lang="de-DE"/>
              <a:t>Thema 7</a:t>
            </a:r>
          </a:p>
          <a:p>
            <a:pPr lvl="0"/>
            <a:r>
              <a:rPr lang="de-DE"/>
              <a:t>Thema 8</a:t>
            </a:r>
            <a:br>
              <a:rPr lang="de-DE"/>
            </a:br>
            <a:endParaRPr lang="de-DE"/>
          </a:p>
          <a:p>
            <a:pPr lvl="0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56065" y="6356351"/>
            <a:ext cx="470807" cy="365125"/>
          </a:xfrm>
          <a:prstGeom prst="rect">
            <a:avLst/>
          </a:prstGeom>
        </p:spPr>
        <p:txBody>
          <a:bodyPr/>
          <a:lstStyle>
            <a:lvl1pPr>
              <a:defRPr sz="675" b="0" i="0">
                <a:solidFill>
                  <a:srgbClr val="333B5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C1D1571E-BDAB-CE4F-B02C-9319BD3CE916}" type="datetime1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26872" y="6356351"/>
            <a:ext cx="688522" cy="365125"/>
          </a:xfrm>
          <a:prstGeom prst="rect">
            <a:avLst/>
          </a:prstGeom>
        </p:spPr>
        <p:txBody>
          <a:bodyPr/>
          <a:lstStyle>
            <a:lvl1pPr>
              <a:defRPr sz="675" b="0" i="0">
                <a:solidFill>
                  <a:srgbClr val="333B5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de-DE"/>
              <a:t>Autor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15393" y="6356351"/>
            <a:ext cx="416379" cy="365125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58D69A81-3DBD-F543-AE0A-D09070DB68A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14" y="222197"/>
            <a:ext cx="1032672" cy="86110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28651" y="635347"/>
            <a:ext cx="7098221" cy="37011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rgbClr val="333B5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de-DE"/>
              <a:t>Inhalt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28650" y="1161144"/>
            <a:ext cx="8259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28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7423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406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140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558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637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695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843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954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482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121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4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BDB6C9-045F-4387-BEBF-AEF5B3EC736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390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459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499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753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507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706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524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613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155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803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73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591AC-176D-41B7-A031-0149F8DF6B1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775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298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63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307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830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005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2453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400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675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059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49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F834B-D8A8-47B6-B039-32C8D92E6E4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667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161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028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202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872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546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922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971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5791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263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1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FC96C2-1FD9-4F7F-BD86-0CE68C0CE0E7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065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456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795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7712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107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954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4321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856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759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565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55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407FB-A4C4-4B76-9A3D-1E68CFDD12E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5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2506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40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6081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776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813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1289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947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5003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171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19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E2B54D-B94F-490A-AB33-DDF8521CCB02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1187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903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42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1823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165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1118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3913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3391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0367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8227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7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591AC-176D-41B7-A031-0149F8DF6B1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30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BBF24-8305-4C18-A2C0-82F4E3A4F1F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074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497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3052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7998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0691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319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966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5706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3707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4869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7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D6394-E874-42AF-86BD-BB2C5AA42F92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8434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923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7112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2887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7988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6169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9119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6517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0113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316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11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CD1D77-5B2B-4FCA-8749-1FD8A7DA4A86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410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876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878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877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4545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0872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202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2513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7273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64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731DA-FA05-4E81-8856-BCFFB0924622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27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33EDC-F41F-40E3-B3C3-AE429C9745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28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52EC1-A61A-45E9-BEB4-E5DF8E55C50C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25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AE71BE-14A0-46E0-8FBA-6F6F28F0B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E14D333-28B8-422A-B71D-D08829511AF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24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AE71BE-14A0-46E0-8FBA-6F6F28F0B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E14D333-28B8-422A-B71D-D08829511AF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923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AE71BE-14A0-46E0-8FBA-6F6F28F0B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E14D333-28B8-422A-B71D-D08829511AF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746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AE71BE-14A0-46E0-8FBA-6F6F28F0B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E14D333-28B8-422A-B71D-D08829511AF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97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F834B-D8A8-47B6-B039-32C8D92E6E4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66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AE71BE-14A0-46E0-8FBA-6F6F28F0B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E14D333-28B8-422A-B71D-D08829511AF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77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AE71BE-14A0-46E0-8FBA-6F6F28F0B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E14D333-28B8-422A-B71D-D08829511AF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367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AE71BE-14A0-46E0-8FBA-6F6F28F0B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E14D333-28B8-422A-B71D-D08829511AF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967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AE71BE-14A0-46E0-8FBA-6F6F28F0B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E14D333-28B8-422A-B71D-D08829511AF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91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AE71BE-14A0-46E0-8FBA-6F6F28F0B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E14D333-28B8-422A-B71D-D08829511AF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316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AE71BE-14A0-46E0-8FBA-6F6F28F0B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E14D333-28B8-422A-B71D-D08829511AF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895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AE71BE-14A0-46E0-8FBA-6F6F28F0B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E14D333-28B8-422A-B71D-D08829511AF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486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B6C9-045F-4387-BEBF-AEF5B3EC73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546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1AC-176D-41B7-A031-0149F8DF6B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846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F834B-D8A8-47B6-B039-32C8D92E6E4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17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FC96C2-1FD9-4F7F-BD86-0CE68C0CE0E7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66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C96C2-1FD9-4F7F-BD86-0CE68C0CE0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894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407FB-A4C4-4B76-9A3D-1E68CFDD12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233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B54D-B94F-490A-AB33-DDF8521CCB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1690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BF24-8305-4C18-A2C0-82F4E3A4F1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088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6394-E874-42AF-86BD-BB2C5AA42F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94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D1D77-5B2B-4FCA-8749-1FD8A7DA4A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4916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731DA-FA05-4E81-8856-BCFFB09246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4545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3EDC-F41F-40E3-B3C3-AE429C9745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074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52EC1-A61A-45E9-BEB4-E5DF8E55C5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426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407FB-A4C4-4B76-9A3D-1E68CFDD12E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750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86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49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49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709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43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461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800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11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87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5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E2B54D-B94F-490A-AB33-DDF8521CCB02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41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34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1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02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7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66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795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789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63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73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4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BBF24-8305-4C18-A2C0-82F4E3A4F1F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3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86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684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50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66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231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576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27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606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058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2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D6394-E874-42AF-86BD-BB2C5AA42F92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6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80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735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258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50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87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196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528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96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CE5FD-04A2-4442-A385-9B7CB45905FD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546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00654-355B-47B9-9804-04C9470B5B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0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CD1D77-5B2B-4FCA-8749-1FD8A7DA4A86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606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996E-9D55-414F-91E2-76F5D355459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851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DE19A-2FDC-4D8F-B159-E8AD2BAA3EE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486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1373B-CCEB-4A2E-9759-33632708FF4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387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3D8A1-2D2E-401F-8083-8FF4C3C1A7E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719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67AAA-9211-4D80-9E40-9E84C0FEDD6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082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D99E1-7518-40FF-83C5-FF0C43BA207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444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1DAF-D2AF-4F22-BE7E-9DD56A519FB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166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746A7-FDD5-4CEC-AF6B-FDF85D7A3F0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905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24C9F-EF7F-428A-A74C-A13C0D53F56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003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B14BA-A54B-48A8-B6B0-A41EC4E33695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4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EE920">
                <a:alpha val="75000"/>
                <a:lumMod val="93000"/>
                <a:lumOff val="7000"/>
              </a:srgbClr>
            </a:gs>
            <a:gs pos="84000">
              <a:srgbClr val="D0DFF0">
                <a:lumMod val="72000"/>
                <a:alpha val="77000"/>
              </a:srgbClr>
            </a:gs>
            <a:gs pos="100000">
              <a:srgbClr val="C4D6E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246AB-CDE8-49C0-AAE1-BA0B9632AB8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2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0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2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3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3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7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0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5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EE920">
                <a:alpha val="75000"/>
                <a:lumMod val="93000"/>
                <a:lumOff val="7000"/>
              </a:srgbClr>
            </a:gs>
            <a:gs pos="84000">
              <a:srgbClr val="D0DFF0">
                <a:lumMod val="72000"/>
                <a:alpha val="77000"/>
              </a:srgbClr>
            </a:gs>
            <a:gs pos="100000">
              <a:srgbClr val="C4D6E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246AB-CDE8-49C0-AAE1-BA0B9632AB8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8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4AE71BE-14A0-46E0-8FBA-6F6F28F0B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26.11.2024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E14D333-28B8-422A-B71D-D08829511AF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36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EE920">
                <a:alpha val="75000"/>
                <a:lumMod val="93000"/>
                <a:lumOff val="7000"/>
              </a:srgbClr>
            </a:gs>
            <a:gs pos="84000">
              <a:srgbClr val="D0DFF0">
                <a:lumMod val="72000"/>
                <a:alpha val="77000"/>
              </a:srgbClr>
            </a:gs>
            <a:gs pos="100000">
              <a:srgbClr val="C4D6E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0246AB-CDE8-49C0-AAE1-BA0B9632AB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3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6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6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1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7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C2B07-E4AD-40F4-B257-F4C7183EACE1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9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sco.de/sites/default/files/2020-04/BNE_Handreichungen%20Bildungsbereich%202018_Nachhaltigkeit_berufliche%20Bildung_2019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tschernachhaltigkeitskodex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png"/><Relationship Id="rId4" Type="http://schemas.openxmlformats.org/officeDocument/2006/relationships/hyperlink" Target="http://www.bbs1uelzen.d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s1-uelzen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jf19H_UgFm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-n-bbne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uroparl.europa.eu/meps/de/99945/LENA_DUPONT/hom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24495" y="116632"/>
            <a:ext cx="5616575" cy="1470025"/>
          </a:xfrm>
        </p:spPr>
        <p:txBody>
          <a:bodyPr/>
          <a:lstStyle/>
          <a:p>
            <a:pPr eaLnBrk="1" hangingPunct="1"/>
            <a:r>
              <a:rPr lang="de-DE" altLang="de-DE" sz="2800" b="1" dirty="0" smtClean="0"/>
              <a:t>Berufsbildende Schulen I</a:t>
            </a:r>
            <a:br>
              <a:rPr lang="de-DE" altLang="de-DE" sz="2800" b="1" dirty="0" smtClean="0"/>
            </a:br>
            <a:r>
              <a:rPr lang="de-DE" altLang="de-DE" sz="2800" b="1" dirty="0" smtClean="0"/>
              <a:t>Uelzen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131840" y="1484784"/>
            <a:ext cx="598422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400" b="1" dirty="0" smtClean="0">
                <a:solidFill>
                  <a:srgbClr val="000000"/>
                </a:solidFill>
              </a:rPr>
              <a:t>BBS </a:t>
            </a:r>
            <a:r>
              <a:rPr lang="de-DE" altLang="de-DE" sz="2400" b="1" dirty="0">
                <a:solidFill>
                  <a:srgbClr val="000000"/>
                </a:solidFill>
              </a:rPr>
              <a:t>I </a:t>
            </a:r>
            <a:r>
              <a:rPr lang="de-DE" altLang="de-DE" sz="2400" b="1" dirty="0" smtClean="0">
                <a:solidFill>
                  <a:srgbClr val="000000"/>
                </a:solidFill>
              </a:rPr>
              <a:t>Uelzen: Auf dem Weg zum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„weltoffenen“</a:t>
            </a:r>
            <a:r>
              <a:rPr lang="de-DE" altLang="de-DE" sz="24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Exzellenzzentrum Beruflicher Bildung mit 360 Grad Nachhaltigkeitsbildung in Europa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400" b="1" dirty="0">
                <a:solidFill>
                  <a:srgbClr val="000000"/>
                </a:solidFill>
              </a:rPr>
              <a:t>u</a:t>
            </a:r>
            <a:r>
              <a:rPr lang="de-DE" altLang="de-DE" sz="2400" b="1" dirty="0" smtClean="0">
                <a:solidFill>
                  <a:srgbClr val="000000"/>
                </a:solidFill>
              </a:rPr>
              <a:t>nd der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BBS Campus </a:t>
            </a:r>
            <a:r>
              <a:rPr lang="de-DE" altLang="de-DE" sz="2400" b="1" dirty="0">
                <a:solidFill>
                  <a:srgbClr val="0070C0"/>
                </a:solidFill>
              </a:rPr>
              <a:t>der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Zukunft</a:t>
            </a:r>
            <a:endParaRPr kumimoji="0" lang="de-DE" altLang="de-DE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52" name="Datenfeld863" descr="bbs1scharnhorststrDSCF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88386"/>
            <a:ext cx="2448644" cy="183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Datenfeld653" descr="bbs1seedorfstrDSCF0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448644" cy="183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26" y="404664"/>
            <a:ext cx="2170221" cy="93610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012160" y="1412776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Wir leben Nachhaltigkeit!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9054" y="3843201"/>
            <a:ext cx="2357122" cy="88194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88" y="3284984"/>
            <a:ext cx="3008305" cy="14740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46" y="4859633"/>
            <a:ext cx="2497730" cy="10896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48" y="3636134"/>
            <a:ext cx="2497730" cy="108901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61" y="4866815"/>
            <a:ext cx="2458811" cy="108246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16188" y="6093296"/>
            <a:ext cx="640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/>
              <a:t> </a:t>
            </a:r>
            <a:r>
              <a:rPr lang="de-DE" smtClean="0"/>
              <a:t>        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4927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7504" y="864571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434343"/>
                </a:solidFill>
                <a:latin typeface="Oxygen"/>
              </a:rPr>
              <a:t> </a:t>
            </a:r>
            <a:endParaRPr lang="de-DE" b="0" i="0" dirty="0">
              <a:solidFill>
                <a:srgbClr val="434343"/>
              </a:solidFill>
              <a:effectLst/>
              <a:latin typeface="Oxyge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5536" y="47667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3</a:t>
            </a:r>
            <a:r>
              <a:rPr lang="de-DE" sz="2400" b="1" dirty="0" smtClean="0"/>
              <a:t>. Was </a:t>
            </a:r>
            <a:r>
              <a:rPr lang="de-DE" sz="2400" b="1" dirty="0"/>
              <a:t>ist 360 Grad Nachhaltigkeitsbildung?</a:t>
            </a:r>
          </a:p>
          <a:p>
            <a:endParaRPr lang="de-DE" dirty="0"/>
          </a:p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www.unesco.de/sites/default/files/2020-04/BNE_Handreichungen%20Bildungsbereich%202018_Nachhaltigkeit_berufliche%20Bildung_2019.pdf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Tipps </a:t>
            </a:r>
            <a:r>
              <a:rPr lang="de-DE" dirty="0"/>
              <a:t>für die Umsetzung:</a:t>
            </a:r>
          </a:p>
          <a:p>
            <a:endParaRPr lang="de-DE" dirty="0"/>
          </a:p>
          <a:p>
            <a:r>
              <a:rPr lang="de-DE" b="1" dirty="0"/>
              <a:t>„1. Bildung für nachhaltige Entwicklung im Alltag der beruflichen Schule/des </a:t>
            </a:r>
            <a:r>
              <a:rPr lang="de-DE" b="1" dirty="0" smtClean="0"/>
              <a:t>  </a:t>
            </a:r>
          </a:p>
          <a:p>
            <a:r>
              <a:rPr lang="de-DE" b="1" dirty="0"/>
              <a:t> </a:t>
            </a:r>
            <a:r>
              <a:rPr lang="de-DE" b="1" dirty="0" smtClean="0"/>
              <a:t>    Betriebs </a:t>
            </a:r>
            <a:r>
              <a:rPr lang="de-DE" b="1" dirty="0"/>
              <a:t>verankern</a:t>
            </a:r>
          </a:p>
          <a:p>
            <a:endParaRPr lang="de-DE" b="1" dirty="0"/>
          </a:p>
          <a:p>
            <a:r>
              <a:rPr lang="de-DE" b="1" dirty="0"/>
              <a:t>2. BNE ist Teil der Mitarbeiterführung und der Weiterbildungsmöglichkeiten </a:t>
            </a:r>
            <a:endParaRPr lang="de-DE" b="1" dirty="0" smtClean="0"/>
          </a:p>
          <a:p>
            <a:r>
              <a:rPr lang="de-DE" b="1" dirty="0"/>
              <a:t> </a:t>
            </a:r>
            <a:r>
              <a:rPr lang="de-DE" b="1" dirty="0" smtClean="0"/>
              <a:t>   der Lehrkräfte</a:t>
            </a:r>
            <a:r>
              <a:rPr lang="de-DE" b="1" dirty="0"/>
              <a:t>, der Ausbildenden und der Leitung der beruflichen Schule </a:t>
            </a:r>
            <a:endParaRPr lang="de-DE" b="1" dirty="0" smtClean="0"/>
          </a:p>
          <a:p>
            <a:r>
              <a:rPr lang="de-DE" b="1" dirty="0"/>
              <a:t> </a:t>
            </a:r>
            <a:r>
              <a:rPr lang="de-DE" b="1" dirty="0" smtClean="0"/>
              <a:t>   bzw</a:t>
            </a:r>
            <a:r>
              <a:rPr lang="de-DE" b="1" dirty="0"/>
              <a:t>. des </a:t>
            </a:r>
            <a:r>
              <a:rPr lang="de-DE" b="1" dirty="0" smtClean="0"/>
              <a:t>Managements</a:t>
            </a:r>
            <a:endParaRPr lang="de-DE" b="1" dirty="0"/>
          </a:p>
          <a:p>
            <a:endParaRPr lang="de-DE" b="1" dirty="0"/>
          </a:p>
          <a:p>
            <a:r>
              <a:rPr lang="de-DE" b="1" dirty="0"/>
              <a:t>3. </a:t>
            </a:r>
            <a:r>
              <a:rPr lang="de-DE" b="1" dirty="0" smtClean="0"/>
              <a:t> BNE </a:t>
            </a:r>
            <a:r>
              <a:rPr lang="de-DE" b="1" dirty="0"/>
              <a:t>ist Teil der Bewirtschaftung der beruflichen Schule oder des Betriebs</a:t>
            </a:r>
          </a:p>
          <a:p>
            <a:endParaRPr lang="de-DE" b="1" dirty="0"/>
          </a:p>
          <a:p>
            <a:pPr marL="342900" indent="-342900">
              <a:buAutoNum type="arabicPeriod" startAt="4"/>
            </a:pPr>
            <a:r>
              <a:rPr lang="de-DE" b="1" dirty="0" smtClean="0"/>
              <a:t>Lernortkooperationen </a:t>
            </a:r>
            <a:r>
              <a:rPr lang="de-DE" b="1" dirty="0"/>
              <a:t>zwischen beruflichen Schulen und Betrieben und </a:t>
            </a:r>
            <a:endParaRPr lang="de-DE" b="1" dirty="0" smtClean="0"/>
          </a:p>
          <a:p>
            <a:r>
              <a:rPr lang="de-DE" b="1" dirty="0"/>
              <a:t> </a:t>
            </a:r>
            <a:r>
              <a:rPr lang="de-DE" b="1" dirty="0" smtClean="0"/>
              <a:t>    Etablierung </a:t>
            </a:r>
            <a:r>
              <a:rPr lang="de-DE" b="1" dirty="0"/>
              <a:t>von Bildungslandschaften</a:t>
            </a:r>
            <a:r>
              <a:rPr lang="de-DE" b="1" dirty="0" smtClean="0"/>
              <a:t>“ 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94924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628651" y="1902507"/>
            <a:ext cx="7098221" cy="3722006"/>
          </a:xfrm>
        </p:spPr>
        <p:txBody>
          <a:bodyPr anchor="t"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30009" y="5624513"/>
            <a:ext cx="1196863" cy="273844"/>
          </a:xfrm>
        </p:spPr>
        <p:txBody>
          <a:bodyPr/>
          <a:lstStyle/>
          <a:p>
            <a:r>
              <a:rPr lang="de-DE" dirty="0"/>
              <a:t>23.02.2021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Autor  Nowatschin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9A81-3DBD-F543-AE0A-D09070DB68A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Inhalt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16832" y="-603448"/>
            <a:ext cx="13697520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87016" y="188640"/>
            <a:ext cx="88569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dirty="0">
                <a:solidFill>
                  <a:srgbClr val="434343"/>
                </a:solidFill>
                <a:latin typeface="Oxygen"/>
                <a:cs typeface="Arial"/>
              </a:rPr>
              <a:t>5</a:t>
            </a:r>
            <a:r>
              <a:rPr lang="de-DE" sz="2000" b="1" dirty="0" smtClean="0">
                <a:solidFill>
                  <a:srgbClr val="434343"/>
                </a:solidFill>
                <a:latin typeface="Oxygen"/>
                <a:cs typeface="Arial"/>
              </a:rPr>
              <a:t>. </a:t>
            </a:r>
            <a:r>
              <a:rPr lang="de-DE" sz="2000" b="1" dirty="0" smtClean="0">
                <a:solidFill>
                  <a:srgbClr val="FF0000"/>
                </a:solidFill>
                <a:latin typeface="Oxygen"/>
                <a:cs typeface="Arial"/>
              </a:rPr>
              <a:t>Organisations- </a:t>
            </a:r>
            <a:r>
              <a:rPr lang="de-DE" sz="2000" b="1" dirty="0">
                <a:solidFill>
                  <a:srgbClr val="FF0000"/>
                </a:solidFill>
                <a:latin typeface="Oxygen"/>
                <a:cs typeface="Arial"/>
              </a:rPr>
              <a:t>und Betriebsmodell BBS Campus Uelzen</a:t>
            </a:r>
          </a:p>
          <a:p>
            <a:r>
              <a:rPr lang="de-DE" b="1" dirty="0" smtClean="0"/>
              <a:t>Die BBS I Uelzen sind schon seit 2019 als Aus-, Weiterbildungs- und Forschungszentrum für exzellente Berufliche Bildung Nachhaltige Entwicklung  BBNE national und international anerkannt und weltweit vernetzt. Mit dem BBS Campus Uelzen wird aus dem Orientierungslicht der „BBNE-Laterne“ ein weitwahrnehmbarer „BBNE-Leuchtturm und … </a:t>
            </a:r>
          </a:p>
        </p:txBody>
      </p:sp>
    </p:spTree>
    <p:extLst>
      <p:ext uri="{BB962C8B-B14F-4D97-AF65-F5344CB8AC3E}">
        <p14:creationId xmlns:p14="http://schemas.microsoft.com/office/powerpoint/2010/main" val="23280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9512" y="332656"/>
            <a:ext cx="90197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434343"/>
                </a:solidFill>
                <a:latin typeface="Oxygen"/>
              </a:rPr>
              <a:t>    </a:t>
            </a:r>
          </a:p>
          <a:p>
            <a:endParaRPr lang="de-DE" sz="2000" b="1" dirty="0" smtClean="0">
              <a:solidFill>
                <a:srgbClr val="434343"/>
              </a:solidFill>
              <a:latin typeface="Oxygen"/>
            </a:endParaRPr>
          </a:p>
          <a:p>
            <a:pPr marL="457200" indent="-457200">
              <a:buAutoNum type="arabicPeriod" startAt="5"/>
            </a:pPr>
            <a:endParaRPr lang="de-DE" sz="2000" b="1" dirty="0" smtClean="0">
              <a:solidFill>
                <a:srgbClr val="434343"/>
              </a:solidFill>
              <a:latin typeface="Oxygen"/>
            </a:endParaRPr>
          </a:p>
          <a:p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endParaRPr lang="de-DE" b="0" i="0" dirty="0">
              <a:solidFill>
                <a:srgbClr val="434343"/>
              </a:solidFill>
              <a:effectLst/>
              <a:latin typeface="Oxygen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1886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Die BBS I Uelzen lädt die </a:t>
            </a:r>
            <a:r>
              <a:rPr lang="de-DE" sz="2000" b="1" dirty="0" smtClean="0">
                <a:solidFill>
                  <a:srgbClr val="0070C0"/>
                </a:solidFill>
              </a:rPr>
              <a:t>„Welt“</a:t>
            </a:r>
            <a:r>
              <a:rPr lang="de-DE" sz="2000" b="1" dirty="0" smtClean="0"/>
              <a:t> zum nächsten „Erkenntnisse sammeln/Wissen teilen 2025“ ein: </a:t>
            </a:r>
            <a:endParaRPr lang="de-DE" sz="20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6672" y="836712"/>
            <a:ext cx="11472597" cy="645333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-1908720" y="836712"/>
            <a:ext cx="12745416" cy="9361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051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4965700" cy="1584325"/>
          </a:xfrm>
        </p:spPr>
        <p:txBody>
          <a:bodyPr/>
          <a:lstStyle/>
          <a:p>
            <a:pPr eaLnBrk="1" hangingPunct="1"/>
            <a:r>
              <a:rPr lang="de-DE" altLang="de-DE" sz="2800" b="1" smtClean="0"/>
              <a:t>Berufsbildende Schulen I</a:t>
            </a:r>
            <a:br>
              <a:rPr lang="de-DE" altLang="de-DE" sz="2800" b="1" smtClean="0"/>
            </a:br>
            <a:r>
              <a:rPr lang="de-DE" altLang="de-DE" sz="2800" b="1" smtClean="0"/>
              <a:t>Uelzen</a:t>
            </a:r>
          </a:p>
        </p:txBody>
      </p:sp>
      <p:sp>
        <p:nvSpPr>
          <p:cNvPr id="4099" name="Untertitel 3"/>
          <p:cNvSpPr>
            <a:spLocks noGrp="1"/>
          </p:cNvSpPr>
          <p:nvPr>
            <p:ph type="subTitle" idx="1"/>
          </p:nvPr>
        </p:nvSpPr>
        <p:spPr>
          <a:xfrm>
            <a:off x="755650" y="1916113"/>
            <a:ext cx="7632700" cy="3722687"/>
          </a:xfrm>
        </p:spPr>
        <p:txBody>
          <a:bodyPr/>
          <a:lstStyle/>
          <a:p>
            <a:endParaRPr lang="de-DE" altLang="de-DE" sz="1800" smtClean="0">
              <a:latin typeface="Verdana" panose="020B0604030504040204" pitchFamily="34" charset="0"/>
            </a:endParaRPr>
          </a:p>
          <a:p>
            <a:r>
              <a:rPr lang="de-DE" altLang="de-DE" sz="2800" b="1" smtClean="0">
                <a:latin typeface="Verdana" panose="020B0604030504040204" pitchFamily="34" charset="0"/>
              </a:rPr>
              <a:t>Aufgaben und Verantwortlichkeiten </a:t>
            </a:r>
          </a:p>
          <a:p>
            <a:r>
              <a:rPr lang="de-DE" altLang="de-DE" sz="2800" smtClean="0">
                <a:latin typeface="Verdana" panose="020B0604030504040204" pitchFamily="34" charset="0"/>
              </a:rPr>
              <a:t>des BNE-BBNE – Teams</a:t>
            </a:r>
          </a:p>
          <a:p>
            <a:pPr algn="l"/>
            <a:endParaRPr lang="de-DE" altLang="de-DE" sz="2400" smtClean="0">
              <a:latin typeface="Verdana" panose="020B0604030504040204" pitchFamily="34" charset="0"/>
            </a:endParaRPr>
          </a:p>
          <a:p>
            <a:r>
              <a:rPr lang="de-DE" altLang="de-DE" sz="2400" smtClean="0">
                <a:latin typeface="Verdana" panose="020B0604030504040204" pitchFamily="34" charset="0"/>
              </a:rPr>
              <a:t>Teamleiter OStR Michael Tribian</a:t>
            </a:r>
            <a:endParaRPr lang="de-DE" altLang="de-DE" sz="1800" smtClean="0">
              <a:latin typeface="Verdana" panose="020B0604030504040204" pitchFamily="34" charset="0"/>
            </a:endParaRPr>
          </a:p>
        </p:txBody>
      </p:sp>
      <p:sp>
        <p:nvSpPr>
          <p:cNvPr id="4100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281B4-BBC7-4CB3-A7B6-84A9F5088123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1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4813"/>
            <a:ext cx="217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hteck 3"/>
          <p:cNvSpPr>
            <a:spLocks noChangeArrowheads="1"/>
          </p:cNvSpPr>
          <p:nvPr/>
        </p:nvSpPr>
        <p:spPr bwMode="auto">
          <a:xfrm>
            <a:off x="6011863" y="14128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leben Nachhaltigkeit!</a:t>
            </a:r>
          </a:p>
        </p:txBody>
      </p:sp>
    </p:spTree>
    <p:extLst>
      <p:ext uri="{BB962C8B-B14F-4D97-AF65-F5344CB8AC3E}">
        <p14:creationId xmlns:p14="http://schemas.microsoft.com/office/powerpoint/2010/main" val="2415311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4965700" cy="1584325"/>
          </a:xfrm>
        </p:spPr>
        <p:txBody>
          <a:bodyPr/>
          <a:lstStyle/>
          <a:p>
            <a:pPr eaLnBrk="1" hangingPunct="1"/>
            <a:r>
              <a:rPr lang="de-DE" altLang="de-DE" sz="2800" b="1" smtClean="0"/>
              <a:t>Berufsbildende Schulen I</a:t>
            </a:r>
            <a:br>
              <a:rPr lang="de-DE" altLang="de-DE" sz="2800" b="1" smtClean="0"/>
            </a:br>
            <a:r>
              <a:rPr lang="de-DE" altLang="de-DE" sz="2800" b="1" smtClean="0"/>
              <a:t>Uelzen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755650" y="1916113"/>
            <a:ext cx="7632700" cy="3722687"/>
          </a:xfrm>
        </p:spPr>
        <p:txBody>
          <a:bodyPr/>
          <a:lstStyle/>
          <a:p>
            <a:pPr>
              <a:defRPr/>
            </a:pPr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Aufgabenbeschreibung der Teamleitungsstelle:</a:t>
            </a:r>
          </a:p>
          <a:p>
            <a:pPr>
              <a:defRPr/>
            </a:pPr>
            <a:endParaRPr lang="de-DE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Leitung des "</a:t>
            </a:r>
            <a:r>
              <a:rPr lang="de-DE" sz="2400" dirty="0" smtClean="0"/>
              <a:t>BNE-BBNE-Teams„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Mitwirkung </a:t>
            </a:r>
            <a:r>
              <a:rPr lang="de-DE" sz="2400" dirty="0"/>
              <a:t>beim schulischen Qualitätsmanagement und </a:t>
            </a:r>
            <a:r>
              <a:rPr lang="de-DE" sz="2400" dirty="0" smtClean="0"/>
              <a:t>Qualitätssicherung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Mitwirkung </a:t>
            </a:r>
            <a:r>
              <a:rPr lang="de-DE" sz="2400" dirty="0"/>
              <a:t>bei lokalen, nationalen und internationalen Bildungsprojekten 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40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AB12AF-F8D6-43C2-986A-AA00463BADD1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341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4813"/>
            <a:ext cx="217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hteck 3"/>
          <p:cNvSpPr>
            <a:spLocks noChangeArrowheads="1"/>
          </p:cNvSpPr>
          <p:nvPr/>
        </p:nvSpPr>
        <p:spPr bwMode="auto">
          <a:xfrm>
            <a:off x="6011863" y="14128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leben Nachhaltigkeit!</a:t>
            </a:r>
          </a:p>
        </p:txBody>
      </p:sp>
    </p:spTree>
    <p:extLst>
      <p:ext uri="{BB962C8B-B14F-4D97-AF65-F5344CB8AC3E}">
        <p14:creationId xmlns:p14="http://schemas.microsoft.com/office/powerpoint/2010/main" val="341067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E6C07-07C9-4514-8B43-78F517E95DC0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8263"/>
            <a:ext cx="5253037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ihandform 2"/>
          <p:cNvSpPr/>
          <p:nvPr/>
        </p:nvSpPr>
        <p:spPr>
          <a:xfrm>
            <a:off x="5891213" y="2874963"/>
            <a:ext cx="1085850" cy="669925"/>
          </a:xfrm>
          <a:custGeom>
            <a:avLst/>
            <a:gdLst>
              <a:gd name="connsiteX0" fmla="*/ 659876 w 1084738"/>
              <a:gd name="connsiteY0" fmla="*/ 84841 h 669303"/>
              <a:gd name="connsiteX1" fmla="*/ 584461 w 1084738"/>
              <a:gd name="connsiteY1" fmla="*/ 56561 h 669303"/>
              <a:gd name="connsiteX2" fmla="*/ 518474 w 1084738"/>
              <a:gd name="connsiteY2" fmla="*/ 37707 h 669303"/>
              <a:gd name="connsiteX3" fmla="*/ 433633 w 1084738"/>
              <a:gd name="connsiteY3" fmla="*/ 18854 h 669303"/>
              <a:gd name="connsiteX4" fmla="*/ 169682 w 1084738"/>
              <a:gd name="connsiteY4" fmla="*/ 28281 h 669303"/>
              <a:gd name="connsiteX5" fmla="*/ 113121 w 1084738"/>
              <a:gd name="connsiteY5" fmla="*/ 47134 h 669303"/>
              <a:gd name="connsiteX6" fmla="*/ 47134 w 1084738"/>
              <a:gd name="connsiteY6" fmla="*/ 131976 h 669303"/>
              <a:gd name="connsiteX7" fmla="*/ 28280 w 1084738"/>
              <a:gd name="connsiteY7" fmla="*/ 160256 h 669303"/>
              <a:gd name="connsiteX8" fmla="*/ 0 w 1084738"/>
              <a:gd name="connsiteY8" fmla="*/ 254524 h 669303"/>
              <a:gd name="connsiteX9" fmla="*/ 28280 w 1084738"/>
              <a:gd name="connsiteY9" fmla="*/ 414780 h 669303"/>
              <a:gd name="connsiteX10" fmla="*/ 84841 w 1084738"/>
              <a:gd name="connsiteY10" fmla="*/ 461914 h 669303"/>
              <a:gd name="connsiteX11" fmla="*/ 122548 w 1084738"/>
              <a:gd name="connsiteY11" fmla="*/ 499621 h 669303"/>
              <a:gd name="connsiteX12" fmla="*/ 179109 w 1084738"/>
              <a:gd name="connsiteY12" fmla="*/ 537328 h 669303"/>
              <a:gd name="connsiteX13" fmla="*/ 207389 w 1084738"/>
              <a:gd name="connsiteY13" fmla="*/ 556182 h 669303"/>
              <a:gd name="connsiteX14" fmla="*/ 235670 w 1084738"/>
              <a:gd name="connsiteY14" fmla="*/ 565609 h 669303"/>
              <a:gd name="connsiteX15" fmla="*/ 292231 w 1084738"/>
              <a:gd name="connsiteY15" fmla="*/ 593889 h 669303"/>
              <a:gd name="connsiteX16" fmla="*/ 348791 w 1084738"/>
              <a:gd name="connsiteY16" fmla="*/ 622169 h 669303"/>
              <a:gd name="connsiteX17" fmla="*/ 377072 w 1084738"/>
              <a:gd name="connsiteY17" fmla="*/ 641023 h 669303"/>
              <a:gd name="connsiteX18" fmla="*/ 414779 w 1084738"/>
              <a:gd name="connsiteY18" fmla="*/ 650450 h 669303"/>
              <a:gd name="connsiteX19" fmla="*/ 612742 w 1084738"/>
              <a:gd name="connsiteY19" fmla="*/ 669303 h 669303"/>
              <a:gd name="connsiteX20" fmla="*/ 914400 w 1084738"/>
              <a:gd name="connsiteY20" fmla="*/ 659877 h 669303"/>
              <a:gd name="connsiteX21" fmla="*/ 970960 w 1084738"/>
              <a:gd name="connsiteY21" fmla="*/ 641023 h 669303"/>
              <a:gd name="connsiteX22" fmla="*/ 1008668 w 1084738"/>
              <a:gd name="connsiteY22" fmla="*/ 584462 h 669303"/>
              <a:gd name="connsiteX23" fmla="*/ 1027521 w 1084738"/>
              <a:gd name="connsiteY23" fmla="*/ 556182 h 669303"/>
              <a:gd name="connsiteX24" fmla="*/ 1055802 w 1084738"/>
              <a:gd name="connsiteY24" fmla="*/ 527901 h 669303"/>
              <a:gd name="connsiteX25" fmla="*/ 1065228 w 1084738"/>
              <a:gd name="connsiteY25" fmla="*/ 499621 h 669303"/>
              <a:gd name="connsiteX26" fmla="*/ 1084082 w 1084738"/>
              <a:gd name="connsiteY26" fmla="*/ 471340 h 669303"/>
              <a:gd name="connsiteX27" fmla="*/ 1074655 w 1084738"/>
              <a:gd name="connsiteY27" fmla="*/ 339365 h 669303"/>
              <a:gd name="connsiteX28" fmla="*/ 1055802 w 1084738"/>
              <a:gd name="connsiteY28" fmla="*/ 282804 h 669303"/>
              <a:gd name="connsiteX29" fmla="*/ 1036948 w 1084738"/>
              <a:gd name="connsiteY29" fmla="*/ 188536 h 669303"/>
              <a:gd name="connsiteX30" fmla="*/ 1018094 w 1084738"/>
              <a:gd name="connsiteY30" fmla="*/ 160256 h 669303"/>
              <a:gd name="connsiteX31" fmla="*/ 989814 w 1084738"/>
              <a:gd name="connsiteY31" fmla="*/ 150829 h 669303"/>
              <a:gd name="connsiteX32" fmla="*/ 933253 w 1084738"/>
              <a:gd name="connsiteY32" fmla="*/ 113122 h 669303"/>
              <a:gd name="connsiteX33" fmla="*/ 876692 w 1084738"/>
              <a:gd name="connsiteY33" fmla="*/ 84841 h 669303"/>
              <a:gd name="connsiteX34" fmla="*/ 848412 w 1084738"/>
              <a:gd name="connsiteY34" fmla="*/ 75415 h 669303"/>
              <a:gd name="connsiteX35" fmla="*/ 763571 w 1084738"/>
              <a:gd name="connsiteY35" fmla="*/ 28281 h 669303"/>
              <a:gd name="connsiteX36" fmla="*/ 707010 w 1084738"/>
              <a:gd name="connsiteY36" fmla="*/ 9427 h 669303"/>
              <a:gd name="connsiteX37" fmla="*/ 678729 w 1084738"/>
              <a:gd name="connsiteY37" fmla="*/ 0 h 669303"/>
              <a:gd name="connsiteX38" fmla="*/ 537327 w 1084738"/>
              <a:gd name="connsiteY38" fmla="*/ 0 h 66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4738" h="669303">
                <a:moveTo>
                  <a:pt x="659876" y="84841"/>
                </a:moveTo>
                <a:cubicBezTo>
                  <a:pt x="568944" y="66656"/>
                  <a:pt x="649188" y="88925"/>
                  <a:pt x="584461" y="56561"/>
                </a:cubicBezTo>
                <a:cubicBezTo>
                  <a:pt x="569393" y="49027"/>
                  <a:pt x="532569" y="41734"/>
                  <a:pt x="518474" y="37707"/>
                </a:cubicBezTo>
                <a:cubicBezTo>
                  <a:pt x="453502" y="19144"/>
                  <a:pt x="535692" y="35864"/>
                  <a:pt x="433633" y="18854"/>
                </a:cubicBezTo>
                <a:cubicBezTo>
                  <a:pt x="345649" y="21996"/>
                  <a:pt x="257381" y="20543"/>
                  <a:pt x="169682" y="28281"/>
                </a:cubicBezTo>
                <a:cubicBezTo>
                  <a:pt x="149885" y="30028"/>
                  <a:pt x="113121" y="47134"/>
                  <a:pt x="113121" y="47134"/>
                </a:cubicBezTo>
                <a:cubicBezTo>
                  <a:pt x="68818" y="91439"/>
                  <a:pt x="92238" y="64320"/>
                  <a:pt x="47134" y="131976"/>
                </a:cubicBezTo>
                <a:cubicBezTo>
                  <a:pt x="40849" y="141403"/>
                  <a:pt x="31863" y="149508"/>
                  <a:pt x="28280" y="160256"/>
                </a:cubicBezTo>
                <a:cubicBezTo>
                  <a:pt x="5329" y="229108"/>
                  <a:pt x="14246" y="197537"/>
                  <a:pt x="0" y="254524"/>
                </a:cubicBezTo>
                <a:cubicBezTo>
                  <a:pt x="807" y="263406"/>
                  <a:pt x="4416" y="390916"/>
                  <a:pt x="28280" y="414780"/>
                </a:cubicBezTo>
                <a:cubicBezTo>
                  <a:pt x="64571" y="451071"/>
                  <a:pt x="45468" y="435665"/>
                  <a:pt x="84841" y="461914"/>
                </a:cubicBezTo>
                <a:cubicBezTo>
                  <a:pt x="100838" y="509904"/>
                  <a:pt x="81413" y="476768"/>
                  <a:pt x="122548" y="499621"/>
                </a:cubicBezTo>
                <a:cubicBezTo>
                  <a:pt x="142356" y="510625"/>
                  <a:pt x="160255" y="524759"/>
                  <a:pt x="179109" y="537328"/>
                </a:cubicBezTo>
                <a:cubicBezTo>
                  <a:pt x="188536" y="543613"/>
                  <a:pt x="196641" y="552599"/>
                  <a:pt x="207389" y="556182"/>
                </a:cubicBezTo>
                <a:cubicBezTo>
                  <a:pt x="216816" y="559324"/>
                  <a:pt x="226782" y="561165"/>
                  <a:pt x="235670" y="565609"/>
                </a:cubicBezTo>
                <a:cubicBezTo>
                  <a:pt x="308767" y="602157"/>
                  <a:pt x="221145" y="570194"/>
                  <a:pt x="292231" y="593889"/>
                </a:cubicBezTo>
                <a:cubicBezTo>
                  <a:pt x="373274" y="647919"/>
                  <a:pt x="270739" y="583144"/>
                  <a:pt x="348791" y="622169"/>
                </a:cubicBezTo>
                <a:cubicBezTo>
                  <a:pt x="358925" y="627236"/>
                  <a:pt x="366658" y="636560"/>
                  <a:pt x="377072" y="641023"/>
                </a:cubicBezTo>
                <a:cubicBezTo>
                  <a:pt x="388980" y="646127"/>
                  <a:pt x="402132" y="647639"/>
                  <a:pt x="414779" y="650450"/>
                </a:cubicBezTo>
                <a:cubicBezTo>
                  <a:pt x="497879" y="668917"/>
                  <a:pt x="488145" y="661516"/>
                  <a:pt x="612742" y="669303"/>
                </a:cubicBezTo>
                <a:cubicBezTo>
                  <a:pt x="713295" y="666161"/>
                  <a:pt x="814110" y="667795"/>
                  <a:pt x="914400" y="659877"/>
                </a:cubicBezTo>
                <a:cubicBezTo>
                  <a:pt x="934212" y="658313"/>
                  <a:pt x="970960" y="641023"/>
                  <a:pt x="970960" y="641023"/>
                </a:cubicBezTo>
                <a:lnTo>
                  <a:pt x="1008668" y="584462"/>
                </a:lnTo>
                <a:cubicBezTo>
                  <a:pt x="1014952" y="575035"/>
                  <a:pt x="1019510" y="564193"/>
                  <a:pt x="1027521" y="556182"/>
                </a:cubicBezTo>
                <a:lnTo>
                  <a:pt x="1055802" y="527901"/>
                </a:lnTo>
                <a:cubicBezTo>
                  <a:pt x="1058944" y="518474"/>
                  <a:pt x="1060784" y="508509"/>
                  <a:pt x="1065228" y="499621"/>
                </a:cubicBezTo>
                <a:cubicBezTo>
                  <a:pt x="1070295" y="489487"/>
                  <a:pt x="1083417" y="482650"/>
                  <a:pt x="1084082" y="471340"/>
                </a:cubicBezTo>
                <a:cubicBezTo>
                  <a:pt x="1086672" y="427312"/>
                  <a:pt x="1081197" y="382981"/>
                  <a:pt x="1074655" y="339365"/>
                </a:cubicBezTo>
                <a:cubicBezTo>
                  <a:pt x="1071707" y="319711"/>
                  <a:pt x="1055802" y="282804"/>
                  <a:pt x="1055802" y="282804"/>
                </a:cubicBezTo>
                <a:cubicBezTo>
                  <a:pt x="1052328" y="258487"/>
                  <a:pt x="1050110" y="214860"/>
                  <a:pt x="1036948" y="188536"/>
                </a:cubicBezTo>
                <a:cubicBezTo>
                  <a:pt x="1031881" y="178403"/>
                  <a:pt x="1026941" y="167334"/>
                  <a:pt x="1018094" y="160256"/>
                </a:cubicBezTo>
                <a:cubicBezTo>
                  <a:pt x="1010335" y="154049"/>
                  <a:pt x="998500" y="155655"/>
                  <a:pt x="989814" y="150829"/>
                </a:cubicBezTo>
                <a:cubicBezTo>
                  <a:pt x="970006" y="139825"/>
                  <a:pt x="954749" y="120288"/>
                  <a:pt x="933253" y="113122"/>
                </a:cubicBezTo>
                <a:cubicBezTo>
                  <a:pt x="862165" y="89425"/>
                  <a:pt x="949796" y="121392"/>
                  <a:pt x="876692" y="84841"/>
                </a:cubicBezTo>
                <a:cubicBezTo>
                  <a:pt x="867804" y="80397"/>
                  <a:pt x="857839" y="78557"/>
                  <a:pt x="848412" y="75415"/>
                </a:cubicBezTo>
                <a:cubicBezTo>
                  <a:pt x="806079" y="33081"/>
                  <a:pt x="832780" y="51350"/>
                  <a:pt x="763571" y="28281"/>
                </a:cubicBezTo>
                <a:lnTo>
                  <a:pt x="707010" y="9427"/>
                </a:lnTo>
                <a:cubicBezTo>
                  <a:pt x="697583" y="6285"/>
                  <a:pt x="688666" y="0"/>
                  <a:pt x="678729" y="0"/>
                </a:cubicBezTo>
                <a:lnTo>
                  <a:pt x="53732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Pfeil nach unten 3"/>
          <p:cNvSpPr/>
          <p:nvPr/>
        </p:nvSpPr>
        <p:spPr>
          <a:xfrm rot="2936344">
            <a:off x="7016751" y="1628775"/>
            <a:ext cx="723900" cy="1368425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810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D53D5-0840-49F1-AC93-9382D5507A0B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Unter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11268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36295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ihandform 7"/>
          <p:cNvSpPr/>
          <p:nvPr/>
        </p:nvSpPr>
        <p:spPr>
          <a:xfrm>
            <a:off x="1331913" y="3671888"/>
            <a:ext cx="1536700" cy="1235075"/>
          </a:xfrm>
          <a:custGeom>
            <a:avLst/>
            <a:gdLst>
              <a:gd name="connsiteX0" fmla="*/ 556181 w 1536569"/>
              <a:gd name="connsiteY0" fmla="*/ 94268 h 1234912"/>
              <a:gd name="connsiteX1" fmla="*/ 245097 w 1536569"/>
              <a:gd name="connsiteY1" fmla="*/ 84842 h 1234912"/>
              <a:gd name="connsiteX2" fmla="*/ 160256 w 1536569"/>
              <a:gd name="connsiteY2" fmla="*/ 150829 h 1234912"/>
              <a:gd name="connsiteX3" fmla="*/ 131975 w 1536569"/>
              <a:gd name="connsiteY3" fmla="*/ 160256 h 1234912"/>
              <a:gd name="connsiteX4" fmla="*/ 103695 w 1536569"/>
              <a:gd name="connsiteY4" fmla="*/ 226244 h 1234912"/>
              <a:gd name="connsiteX5" fmla="*/ 75414 w 1536569"/>
              <a:gd name="connsiteY5" fmla="*/ 254524 h 1234912"/>
              <a:gd name="connsiteX6" fmla="*/ 56561 w 1536569"/>
              <a:gd name="connsiteY6" fmla="*/ 311085 h 1234912"/>
              <a:gd name="connsiteX7" fmla="*/ 37707 w 1536569"/>
              <a:gd name="connsiteY7" fmla="*/ 339365 h 1234912"/>
              <a:gd name="connsiteX8" fmla="*/ 0 w 1536569"/>
              <a:gd name="connsiteY8" fmla="*/ 433633 h 1234912"/>
              <a:gd name="connsiteX9" fmla="*/ 9427 w 1536569"/>
              <a:gd name="connsiteY9" fmla="*/ 744718 h 1234912"/>
              <a:gd name="connsiteX10" fmla="*/ 18854 w 1536569"/>
              <a:gd name="connsiteY10" fmla="*/ 772998 h 1234912"/>
              <a:gd name="connsiteX11" fmla="*/ 37707 w 1536569"/>
              <a:gd name="connsiteY11" fmla="*/ 820132 h 1234912"/>
              <a:gd name="connsiteX12" fmla="*/ 56561 w 1536569"/>
              <a:gd name="connsiteY12" fmla="*/ 848413 h 1234912"/>
              <a:gd name="connsiteX13" fmla="*/ 65988 w 1536569"/>
              <a:gd name="connsiteY13" fmla="*/ 876693 h 1234912"/>
              <a:gd name="connsiteX14" fmla="*/ 94268 w 1536569"/>
              <a:gd name="connsiteY14" fmla="*/ 904974 h 1234912"/>
              <a:gd name="connsiteX15" fmla="*/ 141402 w 1536569"/>
              <a:gd name="connsiteY15" fmla="*/ 961534 h 1234912"/>
              <a:gd name="connsiteX16" fmla="*/ 188536 w 1536569"/>
              <a:gd name="connsiteY16" fmla="*/ 1018095 h 1234912"/>
              <a:gd name="connsiteX17" fmla="*/ 216816 w 1536569"/>
              <a:gd name="connsiteY17" fmla="*/ 1027522 h 1234912"/>
              <a:gd name="connsiteX18" fmla="*/ 282804 w 1536569"/>
              <a:gd name="connsiteY18" fmla="*/ 1055802 h 1234912"/>
              <a:gd name="connsiteX19" fmla="*/ 311084 w 1536569"/>
              <a:gd name="connsiteY19" fmla="*/ 1074656 h 1234912"/>
              <a:gd name="connsiteX20" fmla="*/ 414779 w 1536569"/>
              <a:gd name="connsiteY20" fmla="*/ 1112363 h 1234912"/>
              <a:gd name="connsiteX21" fmla="*/ 471340 w 1536569"/>
              <a:gd name="connsiteY21" fmla="*/ 1140644 h 1234912"/>
              <a:gd name="connsiteX22" fmla="*/ 575035 w 1536569"/>
              <a:gd name="connsiteY22" fmla="*/ 1150070 h 1234912"/>
              <a:gd name="connsiteX23" fmla="*/ 669303 w 1536569"/>
              <a:gd name="connsiteY23" fmla="*/ 1178351 h 1234912"/>
              <a:gd name="connsiteX24" fmla="*/ 735291 w 1536569"/>
              <a:gd name="connsiteY24" fmla="*/ 1187778 h 1234912"/>
              <a:gd name="connsiteX25" fmla="*/ 772998 w 1536569"/>
              <a:gd name="connsiteY25" fmla="*/ 1197204 h 1234912"/>
              <a:gd name="connsiteX26" fmla="*/ 876693 w 1536569"/>
              <a:gd name="connsiteY26" fmla="*/ 1234912 h 1234912"/>
              <a:gd name="connsiteX27" fmla="*/ 999241 w 1536569"/>
              <a:gd name="connsiteY27" fmla="*/ 1225485 h 1234912"/>
              <a:gd name="connsiteX28" fmla="*/ 1027522 w 1536569"/>
              <a:gd name="connsiteY28" fmla="*/ 1206631 h 1234912"/>
              <a:gd name="connsiteX29" fmla="*/ 1093509 w 1536569"/>
              <a:gd name="connsiteY29" fmla="*/ 1197204 h 1234912"/>
              <a:gd name="connsiteX30" fmla="*/ 1140643 w 1536569"/>
              <a:gd name="connsiteY30" fmla="*/ 1178351 h 1234912"/>
              <a:gd name="connsiteX31" fmla="*/ 1225484 w 1536569"/>
              <a:gd name="connsiteY31" fmla="*/ 1159497 h 1234912"/>
              <a:gd name="connsiteX32" fmla="*/ 1282045 w 1536569"/>
              <a:gd name="connsiteY32" fmla="*/ 1121790 h 1234912"/>
              <a:gd name="connsiteX33" fmla="*/ 1348033 w 1536569"/>
              <a:gd name="connsiteY33" fmla="*/ 1093510 h 1234912"/>
              <a:gd name="connsiteX34" fmla="*/ 1404594 w 1536569"/>
              <a:gd name="connsiteY34" fmla="*/ 1046376 h 1234912"/>
              <a:gd name="connsiteX35" fmla="*/ 1442301 w 1536569"/>
              <a:gd name="connsiteY35" fmla="*/ 989815 h 1234912"/>
              <a:gd name="connsiteX36" fmla="*/ 1480008 w 1536569"/>
              <a:gd name="connsiteY36" fmla="*/ 952108 h 1234912"/>
              <a:gd name="connsiteX37" fmla="*/ 1536569 w 1536569"/>
              <a:gd name="connsiteY37" fmla="*/ 904974 h 1234912"/>
              <a:gd name="connsiteX38" fmla="*/ 1527142 w 1536569"/>
              <a:gd name="connsiteY38" fmla="*/ 754145 h 1234912"/>
              <a:gd name="connsiteX39" fmla="*/ 1508289 w 1536569"/>
              <a:gd name="connsiteY39" fmla="*/ 716437 h 1234912"/>
              <a:gd name="connsiteX40" fmla="*/ 1498862 w 1536569"/>
              <a:gd name="connsiteY40" fmla="*/ 688157 h 1234912"/>
              <a:gd name="connsiteX41" fmla="*/ 1489435 w 1536569"/>
              <a:gd name="connsiteY41" fmla="*/ 414780 h 1234912"/>
              <a:gd name="connsiteX42" fmla="*/ 1470581 w 1536569"/>
              <a:gd name="connsiteY42" fmla="*/ 386499 h 1234912"/>
              <a:gd name="connsiteX43" fmla="*/ 1461155 w 1536569"/>
              <a:gd name="connsiteY43" fmla="*/ 348792 h 1234912"/>
              <a:gd name="connsiteX44" fmla="*/ 1414021 w 1536569"/>
              <a:gd name="connsiteY44" fmla="*/ 292231 h 1234912"/>
              <a:gd name="connsiteX45" fmla="*/ 1385740 w 1536569"/>
              <a:gd name="connsiteY45" fmla="*/ 282804 h 1234912"/>
              <a:gd name="connsiteX46" fmla="*/ 1357460 w 1536569"/>
              <a:gd name="connsiteY46" fmla="*/ 254524 h 1234912"/>
              <a:gd name="connsiteX47" fmla="*/ 1319753 w 1536569"/>
              <a:gd name="connsiteY47" fmla="*/ 226244 h 1234912"/>
              <a:gd name="connsiteX48" fmla="*/ 1300899 w 1536569"/>
              <a:gd name="connsiteY48" fmla="*/ 197963 h 1234912"/>
              <a:gd name="connsiteX49" fmla="*/ 1263192 w 1536569"/>
              <a:gd name="connsiteY49" fmla="*/ 188536 h 1234912"/>
              <a:gd name="connsiteX50" fmla="*/ 1197204 w 1536569"/>
              <a:gd name="connsiteY50" fmla="*/ 141402 h 1234912"/>
              <a:gd name="connsiteX51" fmla="*/ 1140643 w 1536569"/>
              <a:gd name="connsiteY51" fmla="*/ 122549 h 1234912"/>
              <a:gd name="connsiteX52" fmla="*/ 1112363 w 1536569"/>
              <a:gd name="connsiteY52" fmla="*/ 113122 h 1234912"/>
              <a:gd name="connsiteX53" fmla="*/ 1084082 w 1536569"/>
              <a:gd name="connsiteY53" fmla="*/ 103695 h 1234912"/>
              <a:gd name="connsiteX54" fmla="*/ 1018095 w 1536569"/>
              <a:gd name="connsiteY54" fmla="*/ 65988 h 1234912"/>
              <a:gd name="connsiteX55" fmla="*/ 961534 w 1536569"/>
              <a:gd name="connsiteY55" fmla="*/ 37708 h 1234912"/>
              <a:gd name="connsiteX56" fmla="*/ 829559 w 1536569"/>
              <a:gd name="connsiteY56" fmla="*/ 18854 h 1234912"/>
              <a:gd name="connsiteX57" fmla="*/ 744717 w 1536569"/>
              <a:gd name="connsiteY57" fmla="*/ 0 h 1234912"/>
              <a:gd name="connsiteX58" fmla="*/ 546755 w 1536569"/>
              <a:gd name="connsiteY58" fmla="*/ 28281 h 1234912"/>
              <a:gd name="connsiteX59" fmla="*/ 518474 w 1536569"/>
              <a:gd name="connsiteY59" fmla="*/ 37708 h 1234912"/>
              <a:gd name="connsiteX60" fmla="*/ 509047 w 1536569"/>
              <a:gd name="connsiteY60" fmla="*/ 18854 h 123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36569" h="1234912">
                <a:moveTo>
                  <a:pt x="556181" y="94268"/>
                </a:moveTo>
                <a:cubicBezTo>
                  <a:pt x="441340" y="25364"/>
                  <a:pt x="489143" y="41775"/>
                  <a:pt x="245097" y="84842"/>
                </a:cubicBezTo>
                <a:cubicBezTo>
                  <a:pt x="193891" y="93878"/>
                  <a:pt x="194882" y="127745"/>
                  <a:pt x="160256" y="150829"/>
                </a:cubicBezTo>
                <a:cubicBezTo>
                  <a:pt x="151988" y="156341"/>
                  <a:pt x="141402" y="157114"/>
                  <a:pt x="131975" y="160256"/>
                </a:cubicBezTo>
                <a:cubicBezTo>
                  <a:pt x="124283" y="183332"/>
                  <a:pt x="118253" y="205862"/>
                  <a:pt x="103695" y="226244"/>
                </a:cubicBezTo>
                <a:cubicBezTo>
                  <a:pt x="95946" y="237092"/>
                  <a:pt x="84841" y="245097"/>
                  <a:pt x="75414" y="254524"/>
                </a:cubicBezTo>
                <a:cubicBezTo>
                  <a:pt x="69130" y="273378"/>
                  <a:pt x="67585" y="294549"/>
                  <a:pt x="56561" y="311085"/>
                </a:cubicBezTo>
                <a:cubicBezTo>
                  <a:pt x="50276" y="320512"/>
                  <a:pt x="42774" y="329232"/>
                  <a:pt x="37707" y="339365"/>
                </a:cubicBezTo>
                <a:cubicBezTo>
                  <a:pt x="16247" y="382285"/>
                  <a:pt x="12538" y="396021"/>
                  <a:pt x="0" y="433633"/>
                </a:cubicBezTo>
                <a:cubicBezTo>
                  <a:pt x="3142" y="537328"/>
                  <a:pt x="3672" y="641135"/>
                  <a:pt x="9427" y="744718"/>
                </a:cubicBezTo>
                <a:cubicBezTo>
                  <a:pt x="9978" y="754639"/>
                  <a:pt x="15365" y="763694"/>
                  <a:pt x="18854" y="772998"/>
                </a:cubicBezTo>
                <a:cubicBezTo>
                  <a:pt x="24796" y="788842"/>
                  <a:pt x="30140" y="804997"/>
                  <a:pt x="37707" y="820132"/>
                </a:cubicBezTo>
                <a:cubicBezTo>
                  <a:pt x="42774" y="830266"/>
                  <a:pt x="51494" y="838279"/>
                  <a:pt x="56561" y="848413"/>
                </a:cubicBezTo>
                <a:cubicBezTo>
                  <a:pt x="61005" y="857301"/>
                  <a:pt x="60476" y="868425"/>
                  <a:pt x="65988" y="876693"/>
                </a:cubicBezTo>
                <a:cubicBezTo>
                  <a:pt x="73383" y="887786"/>
                  <a:pt x="86519" y="894126"/>
                  <a:pt x="94268" y="904974"/>
                </a:cubicBezTo>
                <a:cubicBezTo>
                  <a:pt x="137758" y="965860"/>
                  <a:pt x="85653" y="924368"/>
                  <a:pt x="141402" y="961534"/>
                </a:cubicBezTo>
                <a:cubicBezTo>
                  <a:pt x="155314" y="982402"/>
                  <a:pt x="166761" y="1003578"/>
                  <a:pt x="188536" y="1018095"/>
                </a:cubicBezTo>
                <a:cubicBezTo>
                  <a:pt x="196804" y="1023607"/>
                  <a:pt x="207928" y="1023078"/>
                  <a:pt x="216816" y="1027522"/>
                </a:cubicBezTo>
                <a:cubicBezTo>
                  <a:pt x="281913" y="1060071"/>
                  <a:pt x="204333" y="1036186"/>
                  <a:pt x="282804" y="1055802"/>
                </a:cubicBezTo>
                <a:cubicBezTo>
                  <a:pt x="292231" y="1062087"/>
                  <a:pt x="300731" y="1070055"/>
                  <a:pt x="311084" y="1074656"/>
                </a:cubicBezTo>
                <a:cubicBezTo>
                  <a:pt x="390276" y="1109853"/>
                  <a:pt x="343592" y="1076770"/>
                  <a:pt x="414779" y="1112363"/>
                </a:cubicBezTo>
                <a:cubicBezTo>
                  <a:pt x="444649" y="1127298"/>
                  <a:pt x="438169" y="1135905"/>
                  <a:pt x="471340" y="1140644"/>
                </a:cubicBezTo>
                <a:cubicBezTo>
                  <a:pt x="505699" y="1145552"/>
                  <a:pt x="540470" y="1146928"/>
                  <a:pt x="575035" y="1150070"/>
                </a:cubicBezTo>
                <a:cubicBezTo>
                  <a:pt x="604549" y="1159908"/>
                  <a:pt x="637961" y="1172652"/>
                  <a:pt x="669303" y="1178351"/>
                </a:cubicBezTo>
                <a:cubicBezTo>
                  <a:pt x="691164" y="1182326"/>
                  <a:pt x="713430" y="1183803"/>
                  <a:pt x="735291" y="1187778"/>
                </a:cubicBezTo>
                <a:cubicBezTo>
                  <a:pt x="748038" y="1190096"/>
                  <a:pt x="760589" y="1193481"/>
                  <a:pt x="772998" y="1197204"/>
                </a:cubicBezTo>
                <a:cubicBezTo>
                  <a:pt x="821403" y="1211725"/>
                  <a:pt x="831720" y="1216922"/>
                  <a:pt x="876693" y="1234912"/>
                </a:cubicBezTo>
                <a:cubicBezTo>
                  <a:pt x="917542" y="1231770"/>
                  <a:pt x="958973" y="1233035"/>
                  <a:pt x="999241" y="1225485"/>
                </a:cubicBezTo>
                <a:cubicBezTo>
                  <a:pt x="1010377" y="1223397"/>
                  <a:pt x="1016670" y="1209887"/>
                  <a:pt x="1027522" y="1206631"/>
                </a:cubicBezTo>
                <a:cubicBezTo>
                  <a:pt x="1048804" y="1200246"/>
                  <a:pt x="1071513" y="1200346"/>
                  <a:pt x="1093509" y="1197204"/>
                </a:cubicBezTo>
                <a:cubicBezTo>
                  <a:pt x="1109220" y="1190920"/>
                  <a:pt x="1124318" y="1182803"/>
                  <a:pt x="1140643" y="1178351"/>
                </a:cubicBezTo>
                <a:cubicBezTo>
                  <a:pt x="1161747" y="1172596"/>
                  <a:pt x="1202600" y="1172211"/>
                  <a:pt x="1225484" y="1159497"/>
                </a:cubicBezTo>
                <a:cubicBezTo>
                  <a:pt x="1245292" y="1148493"/>
                  <a:pt x="1261778" y="1131924"/>
                  <a:pt x="1282045" y="1121790"/>
                </a:cubicBezTo>
                <a:cubicBezTo>
                  <a:pt x="1328640" y="1098492"/>
                  <a:pt x="1306421" y="1107380"/>
                  <a:pt x="1348033" y="1093510"/>
                </a:cubicBezTo>
                <a:cubicBezTo>
                  <a:pt x="1373168" y="1076752"/>
                  <a:pt x="1385054" y="1071498"/>
                  <a:pt x="1404594" y="1046376"/>
                </a:cubicBezTo>
                <a:cubicBezTo>
                  <a:pt x="1418505" y="1028490"/>
                  <a:pt x="1426279" y="1005837"/>
                  <a:pt x="1442301" y="989815"/>
                </a:cubicBezTo>
                <a:cubicBezTo>
                  <a:pt x="1454870" y="977246"/>
                  <a:pt x="1466512" y="963676"/>
                  <a:pt x="1480008" y="952108"/>
                </a:cubicBezTo>
                <a:cubicBezTo>
                  <a:pt x="1571878" y="873363"/>
                  <a:pt x="1438507" y="1003036"/>
                  <a:pt x="1536569" y="904974"/>
                </a:cubicBezTo>
                <a:cubicBezTo>
                  <a:pt x="1533427" y="854698"/>
                  <a:pt x="1534614" y="803962"/>
                  <a:pt x="1527142" y="754145"/>
                </a:cubicBezTo>
                <a:cubicBezTo>
                  <a:pt x="1525057" y="740248"/>
                  <a:pt x="1513825" y="729354"/>
                  <a:pt x="1508289" y="716437"/>
                </a:cubicBezTo>
                <a:cubicBezTo>
                  <a:pt x="1504375" y="707304"/>
                  <a:pt x="1502004" y="697584"/>
                  <a:pt x="1498862" y="688157"/>
                </a:cubicBezTo>
                <a:cubicBezTo>
                  <a:pt x="1495720" y="597031"/>
                  <a:pt x="1497946" y="505562"/>
                  <a:pt x="1489435" y="414780"/>
                </a:cubicBezTo>
                <a:cubicBezTo>
                  <a:pt x="1488377" y="403500"/>
                  <a:pt x="1475044" y="396913"/>
                  <a:pt x="1470581" y="386499"/>
                </a:cubicBezTo>
                <a:cubicBezTo>
                  <a:pt x="1465478" y="374591"/>
                  <a:pt x="1466259" y="360700"/>
                  <a:pt x="1461155" y="348792"/>
                </a:cubicBezTo>
                <a:cubicBezTo>
                  <a:pt x="1454200" y="332564"/>
                  <a:pt x="1427608" y="301289"/>
                  <a:pt x="1414021" y="292231"/>
                </a:cubicBezTo>
                <a:cubicBezTo>
                  <a:pt x="1405753" y="286719"/>
                  <a:pt x="1395167" y="285946"/>
                  <a:pt x="1385740" y="282804"/>
                </a:cubicBezTo>
                <a:cubicBezTo>
                  <a:pt x="1376313" y="273377"/>
                  <a:pt x="1367582" y="263200"/>
                  <a:pt x="1357460" y="254524"/>
                </a:cubicBezTo>
                <a:cubicBezTo>
                  <a:pt x="1345531" y="244299"/>
                  <a:pt x="1330862" y="237353"/>
                  <a:pt x="1319753" y="226244"/>
                </a:cubicBezTo>
                <a:cubicBezTo>
                  <a:pt x="1311742" y="218233"/>
                  <a:pt x="1310326" y="204248"/>
                  <a:pt x="1300899" y="197963"/>
                </a:cubicBezTo>
                <a:cubicBezTo>
                  <a:pt x="1290119" y="190776"/>
                  <a:pt x="1275761" y="191678"/>
                  <a:pt x="1263192" y="188536"/>
                </a:cubicBezTo>
                <a:cubicBezTo>
                  <a:pt x="1258135" y="184743"/>
                  <a:pt x="1208476" y="146412"/>
                  <a:pt x="1197204" y="141402"/>
                </a:cubicBezTo>
                <a:cubicBezTo>
                  <a:pt x="1179043" y="133331"/>
                  <a:pt x="1159497" y="128833"/>
                  <a:pt x="1140643" y="122549"/>
                </a:cubicBezTo>
                <a:lnTo>
                  <a:pt x="1112363" y="113122"/>
                </a:lnTo>
                <a:cubicBezTo>
                  <a:pt x="1102936" y="109980"/>
                  <a:pt x="1092710" y="108625"/>
                  <a:pt x="1084082" y="103695"/>
                </a:cubicBezTo>
                <a:cubicBezTo>
                  <a:pt x="1062086" y="91126"/>
                  <a:pt x="1039818" y="79022"/>
                  <a:pt x="1018095" y="65988"/>
                </a:cubicBezTo>
                <a:cubicBezTo>
                  <a:pt x="980534" y="43451"/>
                  <a:pt x="1001450" y="49112"/>
                  <a:pt x="961534" y="37708"/>
                </a:cubicBezTo>
                <a:cubicBezTo>
                  <a:pt x="899586" y="20009"/>
                  <a:pt x="921130" y="31064"/>
                  <a:pt x="829559" y="18854"/>
                </a:cubicBezTo>
                <a:cubicBezTo>
                  <a:pt x="803915" y="15435"/>
                  <a:pt x="770318" y="6400"/>
                  <a:pt x="744717" y="0"/>
                </a:cubicBezTo>
                <a:cubicBezTo>
                  <a:pt x="700702" y="4891"/>
                  <a:pt x="582054" y="16515"/>
                  <a:pt x="546755" y="28281"/>
                </a:cubicBezTo>
                <a:cubicBezTo>
                  <a:pt x="537328" y="31423"/>
                  <a:pt x="528114" y="40118"/>
                  <a:pt x="518474" y="37708"/>
                </a:cubicBezTo>
                <a:cubicBezTo>
                  <a:pt x="511657" y="36004"/>
                  <a:pt x="512189" y="25139"/>
                  <a:pt x="509047" y="18854"/>
                </a:cubicBezTo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Pfeil nach rechts 8"/>
          <p:cNvSpPr/>
          <p:nvPr/>
        </p:nvSpPr>
        <p:spPr>
          <a:xfrm rot="12566108">
            <a:off x="2871788" y="4240213"/>
            <a:ext cx="1223962" cy="1314450"/>
          </a:xfrm>
          <a:prstGeom prst="rightArrow">
            <a:avLst>
              <a:gd name="adj1" fmla="val 50000"/>
              <a:gd name="adj2" fmla="val 29978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74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4965700" cy="1584325"/>
          </a:xfrm>
        </p:spPr>
        <p:txBody>
          <a:bodyPr/>
          <a:lstStyle/>
          <a:p>
            <a:pPr eaLnBrk="1" hangingPunct="1"/>
            <a:r>
              <a:rPr lang="de-DE" altLang="de-DE" sz="2800" b="1" smtClean="0"/>
              <a:t>Berufsbildende Schulen I</a:t>
            </a:r>
            <a:br>
              <a:rPr lang="de-DE" altLang="de-DE" sz="2800" b="1" smtClean="0"/>
            </a:br>
            <a:r>
              <a:rPr lang="de-DE" altLang="de-DE" sz="2800" b="1" smtClean="0"/>
              <a:t>Uelzen</a:t>
            </a:r>
          </a:p>
        </p:txBody>
      </p:sp>
      <p:sp>
        <p:nvSpPr>
          <p:cNvPr id="16387" name="Untertitel 3"/>
          <p:cNvSpPr>
            <a:spLocks noGrp="1"/>
          </p:cNvSpPr>
          <p:nvPr>
            <p:ph type="subTitle" idx="1"/>
          </p:nvPr>
        </p:nvSpPr>
        <p:spPr>
          <a:xfrm>
            <a:off x="971550" y="1752600"/>
            <a:ext cx="7632700" cy="3722688"/>
          </a:xfrm>
        </p:spPr>
        <p:txBody>
          <a:bodyPr/>
          <a:lstStyle/>
          <a:p>
            <a:pPr algn="l"/>
            <a:endParaRPr lang="de-DE" altLang="de-DE" sz="2400" smtClean="0">
              <a:solidFill>
                <a:srgbClr val="000000"/>
              </a:solidFill>
            </a:endParaRPr>
          </a:p>
          <a:p>
            <a:r>
              <a:rPr lang="de-DE" altLang="de-DE" sz="2400" smtClean="0">
                <a:solidFill>
                  <a:srgbClr val="000000"/>
                </a:solidFill>
              </a:rPr>
              <a:t> </a:t>
            </a:r>
            <a:r>
              <a:rPr lang="de-DE" altLang="de-DE" sz="2400" b="1" smtClean="0">
                <a:solidFill>
                  <a:srgbClr val="000000"/>
                </a:solidFill>
              </a:rPr>
              <a:t>Leitfaden zur Umsetzung von Nachhaltigkeits-Projektarbeiten an den BBS I Uelzen </a:t>
            </a:r>
          </a:p>
          <a:p>
            <a:endParaRPr lang="de-DE" altLang="de-DE" sz="1600" smtClean="0">
              <a:solidFill>
                <a:srgbClr val="000000"/>
              </a:solidFill>
            </a:endParaRPr>
          </a:p>
          <a:p>
            <a:r>
              <a:rPr lang="de-DE" altLang="de-DE" sz="1600" smtClean="0">
                <a:solidFill>
                  <a:srgbClr val="000000"/>
                </a:solidFill>
              </a:rPr>
              <a:t>(In Anlehnung an den Leitfaden vom </a:t>
            </a:r>
          </a:p>
          <a:p>
            <a:r>
              <a:rPr lang="de-DE" altLang="de-DE" sz="1600" smtClean="0"/>
              <a:t>Gewerblich-industrielles Bildungszentrum Zug GIBZ </a:t>
            </a:r>
            <a:r>
              <a:rPr lang="de-DE" altLang="de-DE" sz="1600" smtClean="0">
                <a:solidFill>
                  <a:srgbClr val="000000"/>
                </a:solidFill>
              </a:rPr>
              <a:t>in der Schweiz)</a:t>
            </a:r>
            <a:r>
              <a:rPr lang="de-DE" altLang="de-DE" sz="2800" smtClean="0">
                <a:solidFill>
                  <a:srgbClr val="000000"/>
                </a:solidFill>
              </a:rPr>
              <a:t> </a:t>
            </a:r>
            <a:r>
              <a:rPr lang="de-DE" altLang="de-DE" sz="2800" smtClean="0"/>
              <a:t/>
            </a:r>
            <a:br>
              <a:rPr lang="de-DE" altLang="de-DE" sz="2800" smtClean="0"/>
            </a:br>
            <a:endParaRPr lang="de-DE" altLang="de-DE" sz="2800" b="1" smtClean="0">
              <a:latin typeface="Verdana" panose="020B0604030504040204" pitchFamily="34" charset="0"/>
            </a:endParaRPr>
          </a:p>
          <a:p>
            <a:r>
              <a:rPr lang="de-DE" altLang="de-DE" sz="2800" b="1" smtClean="0">
                <a:latin typeface="Verdana" panose="020B0604030504040204" pitchFamily="34" charset="0"/>
              </a:rPr>
              <a:t> </a:t>
            </a:r>
            <a:endParaRPr lang="de-DE" altLang="de-DE" sz="1800" smtClean="0">
              <a:latin typeface="Verdana" panose="020B0604030504040204" pitchFamily="34" charset="0"/>
            </a:endParaRPr>
          </a:p>
        </p:txBody>
      </p:sp>
      <p:sp>
        <p:nvSpPr>
          <p:cNvPr id="16388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A70CBC-3138-4C87-9E5D-938A10BFDD08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4813"/>
            <a:ext cx="217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hteck 3"/>
          <p:cNvSpPr>
            <a:spLocks noChangeArrowheads="1"/>
          </p:cNvSpPr>
          <p:nvPr/>
        </p:nvSpPr>
        <p:spPr bwMode="auto">
          <a:xfrm>
            <a:off x="6011863" y="14128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leben Nachhaltigkeit!</a:t>
            </a:r>
          </a:p>
        </p:txBody>
      </p:sp>
    </p:spTree>
    <p:extLst>
      <p:ext uri="{BB962C8B-B14F-4D97-AF65-F5344CB8AC3E}">
        <p14:creationId xmlns:p14="http://schemas.microsoft.com/office/powerpoint/2010/main" val="4206716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4965700" cy="1584325"/>
          </a:xfrm>
        </p:spPr>
        <p:txBody>
          <a:bodyPr/>
          <a:lstStyle/>
          <a:p>
            <a:pPr eaLnBrk="1" hangingPunct="1"/>
            <a:r>
              <a:rPr lang="de-DE" altLang="de-DE" sz="2800" b="1" smtClean="0"/>
              <a:t>Berufsbildende Schulen I</a:t>
            </a:r>
            <a:br>
              <a:rPr lang="de-DE" altLang="de-DE" sz="2800" b="1" smtClean="0"/>
            </a:br>
            <a:r>
              <a:rPr lang="de-DE" altLang="de-DE" sz="2800" b="1" smtClean="0"/>
              <a:t>Uelzen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971550" y="1752600"/>
            <a:ext cx="7632700" cy="3722688"/>
          </a:xfrm>
        </p:spPr>
        <p:txBody>
          <a:bodyPr/>
          <a:lstStyle/>
          <a:p>
            <a:pPr algn="l">
              <a:defRPr/>
            </a:pPr>
            <a:endParaRPr lang="de-DE" sz="24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</a:rPr>
              <a:t> </a:t>
            </a:r>
            <a:r>
              <a:rPr lang="de-DE" sz="2400" b="1" dirty="0">
                <a:solidFill>
                  <a:srgbClr val="000000"/>
                </a:solidFill>
              </a:rPr>
              <a:t>Leitfaden zur Umsetzung von Nachhaltigkeits-Projektarbeiten an den BBS I Uelzen </a:t>
            </a:r>
            <a:endParaRPr lang="de-DE" sz="2400" b="1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sz="1800" dirty="0" smtClean="0"/>
              <a:t>Leitfaden </a:t>
            </a:r>
            <a:r>
              <a:rPr lang="de-DE" sz="1800" dirty="0"/>
              <a:t>richtet sich an Lehrpersonen, welche eine Projektarbeit zum Thema Nachhaltigkeit </a:t>
            </a:r>
            <a:r>
              <a:rPr lang="de-DE" sz="1800" b="1" dirty="0"/>
              <a:t>konzipieren</a:t>
            </a:r>
            <a:r>
              <a:rPr lang="de-DE" sz="1800" dirty="0"/>
              <a:t> und </a:t>
            </a:r>
            <a:r>
              <a:rPr lang="de-DE" sz="1800" b="1" dirty="0"/>
              <a:t>umsetzen</a:t>
            </a:r>
            <a:r>
              <a:rPr lang="de-DE" sz="1800" dirty="0"/>
              <a:t> möchten </a:t>
            </a:r>
            <a:r>
              <a:rPr lang="de-DE" sz="1800" b="1" i="1" dirty="0"/>
              <a:t>oder</a:t>
            </a:r>
            <a:r>
              <a:rPr lang="de-DE" sz="1800" dirty="0"/>
              <a:t> Nachhaltigkeitsaspekte in eine bestehende Projektarbeit einflechten wollen. </a:t>
            </a:r>
            <a:endParaRPr lang="de-DE" sz="1800" dirty="0" smtClean="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sz="1800" dirty="0" smtClean="0"/>
              <a:t>Er </a:t>
            </a:r>
            <a:r>
              <a:rPr lang="de-DE" sz="1800" dirty="0"/>
              <a:t>zeigt Möglichkeiten auf, wie passende Themen gefunden und Projektziele definiert werden können und welche Zusammenhänge beachtet werden müssen, damit „Nachhaltigkeit“ richtig vermittelt und bearbeitet werden kann. </a:t>
            </a:r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36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7647E-4648-4E71-8FC2-8BC7B8D9619D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7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4813"/>
            <a:ext cx="217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hteck 3"/>
          <p:cNvSpPr>
            <a:spLocks noChangeArrowheads="1"/>
          </p:cNvSpPr>
          <p:nvPr/>
        </p:nvSpPr>
        <p:spPr bwMode="auto">
          <a:xfrm>
            <a:off x="6011863" y="14128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leben Nachhaltigkeit!</a:t>
            </a:r>
          </a:p>
        </p:txBody>
      </p:sp>
    </p:spTree>
    <p:extLst>
      <p:ext uri="{BB962C8B-B14F-4D97-AF65-F5344CB8AC3E}">
        <p14:creationId xmlns:p14="http://schemas.microsoft.com/office/powerpoint/2010/main" val="90746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548680"/>
            <a:ext cx="8820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Der BBS I Uelzen Nachhaltigkeitsbericht 2023 orientiert an den Kriterien des Deutschen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Nachhaltigkeitskodex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https://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www.deutschernachhaltigkeitskodex.de/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und an den 17 UN-Nachhaltigkeitszielen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 auf</a:t>
            </a:r>
            <a:r>
              <a:rPr kumimoji="0" lang="de-DE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der Website: </a:t>
            </a:r>
            <a:r>
              <a:rPr kumimoji="0" lang="de-DE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/>
              </a:rPr>
              <a:t>www.bbs1uelzen.de</a:t>
            </a:r>
            <a:r>
              <a:rPr kumimoji="0" lang="de-DE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veröffentlicht!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781555"/>
            <a:ext cx="8065062" cy="3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5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4965700" cy="1584325"/>
          </a:xfrm>
        </p:spPr>
        <p:txBody>
          <a:bodyPr/>
          <a:lstStyle/>
          <a:p>
            <a:pPr eaLnBrk="1" hangingPunct="1"/>
            <a:r>
              <a:rPr lang="de-DE" altLang="de-DE" sz="2800" b="1" smtClean="0"/>
              <a:t>Berufsbildende Schulen I</a:t>
            </a:r>
            <a:br>
              <a:rPr lang="de-DE" altLang="de-DE" sz="2800" b="1" smtClean="0"/>
            </a:br>
            <a:r>
              <a:rPr lang="de-DE" altLang="de-DE" sz="2800" b="1" smtClean="0"/>
              <a:t>Uelzen</a:t>
            </a:r>
          </a:p>
        </p:txBody>
      </p:sp>
      <p:sp>
        <p:nvSpPr>
          <p:cNvPr id="20483" name="Untertitel 3"/>
          <p:cNvSpPr>
            <a:spLocks noGrp="1"/>
          </p:cNvSpPr>
          <p:nvPr>
            <p:ph type="subTitle" idx="1"/>
          </p:nvPr>
        </p:nvSpPr>
        <p:spPr>
          <a:xfrm>
            <a:off x="971550" y="1752600"/>
            <a:ext cx="7632700" cy="3722688"/>
          </a:xfrm>
        </p:spPr>
        <p:txBody>
          <a:bodyPr/>
          <a:lstStyle/>
          <a:p>
            <a:pPr algn="l"/>
            <a:endParaRPr lang="de-DE" altLang="de-DE" sz="2400" smtClean="0">
              <a:solidFill>
                <a:srgbClr val="000000"/>
              </a:solidFill>
            </a:endParaRPr>
          </a:p>
          <a:p>
            <a:r>
              <a:rPr lang="de-DE" altLang="de-DE" sz="2400" smtClean="0">
                <a:solidFill>
                  <a:srgbClr val="000000"/>
                </a:solidFill>
              </a:rPr>
              <a:t> </a:t>
            </a:r>
            <a:r>
              <a:rPr lang="de-DE" altLang="de-DE" sz="2400" b="1" smtClean="0">
                <a:solidFill>
                  <a:srgbClr val="000000"/>
                </a:solidFill>
              </a:rPr>
              <a:t>Leitfaden zur Umsetzung von Nachhaltigkeits-Projektarbeiten an den BBS I Uelzen </a:t>
            </a:r>
          </a:p>
          <a:p>
            <a:endParaRPr lang="de-DE" altLang="de-DE" sz="1600" smtClean="0">
              <a:solidFill>
                <a:srgbClr val="000000"/>
              </a:solidFill>
            </a:endParaRPr>
          </a:p>
          <a:p>
            <a:r>
              <a:rPr lang="de-DE" altLang="de-DE" sz="2800" b="1" smtClean="0">
                <a:latin typeface="Verdana" panose="020B0604030504040204" pitchFamily="34" charset="0"/>
              </a:rPr>
              <a:t> </a:t>
            </a:r>
            <a:endParaRPr lang="de-DE" altLang="de-DE" sz="1800" smtClean="0">
              <a:latin typeface="Verdana" panose="020B0604030504040204" pitchFamily="34" charset="0"/>
            </a:endParaRPr>
          </a:p>
        </p:txBody>
      </p:sp>
      <p:sp>
        <p:nvSpPr>
          <p:cNvPr id="2048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FA266F-E561-456F-90B7-11817E34AD0F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5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4813"/>
            <a:ext cx="217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hteck 3"/>
          <p:cNvSpPr>
            <a:spLocks noChangeArrowheads="1"/>
          </p:cNvSpPr>
          <p:nvPr/>
        </p:nvSpPr>
        <p:spPr bwMode="auto">
          <a:xfrm>
            <a:off x="6011863" y="14128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leben Nachhaltigkeit!</a:t>
            </a:r>
          </a:p>
        </p:txBody>
      </p:sp>
      <p:pic>
        <p:nvPicPr>
          <p:cNvPr id="20487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3062288"/>
            <a:ext cx="550545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249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4965700" cy="1584325"/>
          </a:xfrm>
        </p:spPr>
        <p:txBody>
          <a:bodyPr/>
          <a:lstStyle/>
          <a:p>
            <a:pPr eaLnBrk="1" hangingPunct="1"/>
            <a:r>
              <a:rPr lang="de-DE" altLang="de-DE" sz="2800" b="1" smtClean="0"/>
              <a:t>Berufsbildende Schulen I</a:t>
            </a:r>
            <a:br>
              <a:rPr lang="de-DE" altLang="de-DE" sz="2800" b="1" smtClean="0"/>
            </a:br>
            <a:r>
              <a:rPr lang="de-DE" altLang="de-DE" sz="2800" b="1" smtClean="0"/>
              <a:t>Uelzen</a:t>
            </a:r>
          </a:p>
        </p:txBody>
      </p:sp>
      <p:sp>
        <p:nvSpPr>
          <p:cNvPr id="22531" name="Untertitel 3"/>
          <p:cNvSpPr>
            <a:spLocks noGrp="1"/>
          </p:cNvSpPr>
          <p:nvPr>
            <p:ph type="subTitle" idx="1"/>
          </p:nvPr>
        </p:nvSpPr>
        <p:spPr>
          <a:xfrm>
            <a:off x="971550" y="2133600"/>
            <a:ext cx="7632700" cy="4060825"/>
          </a:xfrm>
        </p:spPr>
        <p:txBody>
          <a:bodyPr/>
          <a:lstStyle/>
          <a:p>
            <a:r>
              <a:rPr lang="de-DE" altLang="de-DE" sz="2800" b="1" dirty="0" smtClean="0">
                <a:solidFill>
                  <a:srgbClr val="000000"/>
                </a:solidFill>
              </a:rPr>
              <a:t>Vorstellung von BNE/BBNE - Projektjournal</a:t>
            </a:r>
          </a:p>
          <a:p>
            <a:endParaRPr lang="de-DE" altLang="de-DE" sz="2400" dirty="0" smtClean="0">
              <a:solidFill>
                <a:srgbClr val="000000"/>
              </a:solidFill>
            </a:endParaRPr>
          </a:p>
          <a:p>
            <a:endParaRPr lang="de-DE" altLang="de-DE" sz="2400" dirty="0" smtClean="0">
              <a:solidFill>
                <a:srgbClr val="000000"/>
              </a:solidFill>
            </a:endParaRPr>
          </a:p>
          <a:p>
            <a:endParaRPr lang="de-DE" altLang="de-DE" sz="2400" dirty="0" smtClean="0">
              <a:solidFill>
                <a:srgbClr val="000000"/>
              </a:solidFill>
            </a:endParaRPr>
          </a:p>
          <a:p>
            <a:r>
              <a:rPr lang="de-DE" altLang="de-DE" sz="2400" dirty="0" smtClean="0">
                <a:solidFill>
                  <a:srgbClr val="000000"/>
                </a:solidFill>
              </a:rPr>
              <a:t>Projektjournal – Blanko – Ansicht,</a:t>
            </a:r>
          </a:p>
          <a:p>
            <a:r>
              <a:rPr lang="de-DE" altLang="de-DE" sz="2400" dirty="0">
                <a:solidFill>
                  <a:srgbClr val="000000"/>
                </a:solidFill>
              </a:rPr>
              <a:t>s</a:t>
            </a:r>
            <a:r>
              <a:rPr lang="de-DE" altLang="de-DE" sz="2400" dirty="0" smtClean="0">
                <a:solidFill>
                  <a:srgbClr val="000000"/>
                </a:solidFill>
              </a:rPr>
              <a:t>iehe Extra-Datei</a:t>
            </a:r>
          </a:p>
          <a:p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800" b="1" dirty="0" smtClean="0">
                <a:latin typeface="Verdana" panose="020B0604030504040204" pitchFamily="34" charset="0"/>
              </a:rPr>
              <a:t> </a:t>
            </a:r>
            <a:endParaRPr lang="de-DE" altLang="de-DE" sz="1800" dirty="0" smtClean="0">
              <a:latin typeface="Verdana" panose="020B0604030504040204" pitchFamily="34" charset="0"/>
            </a:endParaRPr>
          </a:p>
        </p:txBody>
      </p:sp>
      <p:sp>
        <p:nvSpPr>
          <p:cNvPr id="22532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F388F1-FB19-479A-9AB8-E5133D08158E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3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4813"/>
            <a:ext cx="217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hteck 3"/>
          <p:cNvSpPr>
            <a:spLocks noChangeArrowheads="1"/>
          </p:cNvSpPr>
          <p:nvPr/>
        </p:nvSpPr>
        <p:spPr bwMode="auto">
          <a:xfrm>
            <a:off x="6011863" y="14128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leben Nachhaltigkeit!</a:t>
            </a:r>
          </a:p>
        </p:txBody>
      </p:sp>
    </p:spTree>
    <p:extLst>
      <p:ext uri="{BB962C8B-B14F-4D97-AF65-F5344CB8AC3E}">
        <p14:creationId xmlns:p14="http://schemas.microsoft.com/office/powerpoint/2010/main" val="1808360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4965700" cy="1584325"/>
          </a:xfrm>
        </p:spPr>
        <p:txBody>
          <a:bodyPr/>
          <a:lstStyle/>
          <a:p>
            <a:pPr eaLnBrk="1" hangingPunct="1"/>
            <a:r>
              <a:rPr lang="de-DE" altLang="de-DE" sz="2800" b="1" smtClean="0"/>
              <a:t>Berufsbildende Schulen I</a:t>
            </a:r>
            <a:br>
              <a:rPr lang="de-DE" altLang="de-DE" sz="2800" b="1" smtClean="0"/>
            </a:br>
            <a:r>
              <a:rPr lang="de-DE" altLang="de-DE" sz="2800" b="1" smtClean="0"/>
              <a:t>Uelzen</a:t>
            </a:r>
          </a:p>
        </p:txBody>
      </p:sp>
      <p:sp>
        <p:nvSpPr>
          <p:cNvPr id="24579" name="Untertitel 3"/>
          <p:cNvSpPr>
            <a:spLocks noGrp="1"/>
          </p:cNvSpPr>
          <p:nvPr>
            <p:ph type="subTitle" idx="1"/>
          </p:nvPr>
        </p:nvSpPr>
        <p:spPr>
          <a:xfrm>
            <a:off x="971550" y="2133600"/>
            <a:ext cx="7632700" cy="4060825"/>
          </a:xfrm>
        </p:spPr>
        <p:txBody>
          <a:bodyPr/>
          <a:lstStyle/>
          <a:p>
            <a:r>
              <a:rPr lang="de-DE" altLang="de-DE" sz="2800" b="1" dirty="0" smtClean="0">
                <a:solidFill>
                  <a:srgbClr val="000000"/>
                </a:solidFill>
              </a:rPr>
              <a:t>Vorstellung von BNE/BBNE - Projektjournal</a:t>
            </a:r>
          </a:p>
          <a:p>
            <a:endParaRPr lang="de-DE" altLang="de-DE" sz="2400" dirty="0" smtClean="0">
              <a:solidFill>
                <a:srgbClr val="000000"/>
              </a:solidFill>
            </a:endParaRPr>
          </a:p>
          <a:p>
            <a:endParaRPr lang="de-DE" altLang="de-DE" sz="2400" dirty="0" smtClean="0">
              <a:solidFill>
                <a:srgbClr val="000000"/>
              </a:solidFill>
            </a:endParaRPr>
          </a:p>
          <a:p>
            <a:endParaRPr lang="de-DE" altLang="de-DE" sz="2400" dirty="0" smtClean="0">
              <a:solidFill>
                <a:srgbClr val="000000"/>
              </a:solidFill>
            </a:endParaRPr>
          </a:p>
          <a:p>
            <a:r>
              <a:rPr lang="de-DE" altLang="de-DE" sz="2400" dirty="0" smtClean="0">
                <a:solidFill>
                  <a:srgbClr val="000000"/>
                </a:solidFill>
              </a:rPr>
              <a:t>Projektjournal – Beispiel,</a:t>
            </a:r>
          </a:p>
          <a:p>
            <a:pPr lvl="0"/>
            <a:r>
              <a:rPr lang="de-DE" altLang="de-DE" sz="2400" dirty="0">
                <a:solidFill>
                  <a:srgbClr val="000000"/>
                </a:solidFill>
              </a:rPr>
              <a:t>siehe Extra-Datei</a:t>
            </a:r>
          </a:p>
          <a:p>
            <a:endParaRPr lang="de-DE" altLang="de-DE" sz="2400" dirty="0" smtClean="0">
              <a:solidFill>
                <a:srgbClr val="000000"/>
              </a:solidFill>
            </a:endParaRPr>
          </a:p>
          <a:p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800" b="1" dirty="0" smtClean="0">
                <a:latin typeface="Verdana" panose="020B0604030504040204" pitchFamily="34" charset="0"/>
              </a:rPr>
              <a:t> </a:t>
            </a:r>
            <a:endParaRPr lang="de-DE" altLang="de-DE" sz="1800" dirty="0" smtClean="0">
              <a:latin typeface="Verdana" panose="020B0604030504040204" pitchFamily="34" charset="0"/>
            </a:endParaRPr>
          </a:p>
        </p:txBody>
      </p:sp>
      <p:sp>
        <p:nvSpPr>
          <p:cNvPr id="24580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2519BE-12F3-44D7-985A-D89CD17AA1EE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581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4813"/>
            <a:ext cx="217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hteck 3"/>
          <p:cNvSpPr>
            <a:spLocks noChangeArrowheads="1"/>
          </p:cNvSpPr>
          <p:nvPr/>
        </p:nvSpPr>
        <p:spPr bwMode="auto">
          <a:xfrm>
            <a:off x="6011863" y="14128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leben Nachhaltigkeit!</a:t>
            </a:r>
          </a:p>
        </p:txBody>
      </p:sp>
    </p:spTree>
    <p:extLst>
      <p:ext uri="{BB962C8B-B14F-4D97-AF65-F5344CB8AC3E}">
        <p14:creationId xmlns:p14="http://schemas.microsoft.com/office/powerpoint/2010/main" val="1636310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4965700" cy="1584325"/>
          </a:xfrm>
        </p:spPr>
        <p:txBody>
          <a:bodyPr/>
          <a:lstStyle/>
          <a:p>
            <a:pPr eaLnBrk="1" hangingPunct="1"/>
            <a:r>
              <a:rPr lang="de-DE" altLang="de-DE" sz="2800" b="1" smtClean="0"/>
              <a:t>Berufsbildende Schulen I</a:t>
            </a:r>
            <a:br>
              <a:rPr lang="de-DE" altLang="de-DE" sz="2800" b="1" smtClean="0"/>
            </a:br>
            <a:r>
              <a:rPr lang="de-DE" altLang="de-DE" sz="2800" b="1" smtClean="0"/>
              <a:t>Uelzen</a:t>
            </a:r>
          </a:p>
        </p:txBody>
      </p:sp>
      <p:sp>
        <p:nvSpPr>
          <p:cNvPr id="26627" name="Untertitel 3"/>
          <p:cNvSpPr>
            <a:spLocks noGrp="1"/>
          </p:cNvSpPr>
          <p:nvPr>
            <p:ph type="subTitle" idx="1"/>
          </p:nvPr>
        </p:nvSpPr>
        <p:spPr>
          <a:xfrm>
            <a:off x="971550" y="2133600"/>
            <a:ext cx="7632700" cy="4060825"/>
          </a:xfrm>
        </p:spPr>
        <p:txBody>
          <a:bodyPr/>
          <a:lstStyle/>
          <a:p>
            <a:endParaRPr lang="de-DE" altLang="de-DE" sz="2800" b="1" smtClean="0">
              <a:solidFill>
                <a:srgbClr val="000000"/>
              </a:solidFill>
            </a:endParaRPr>
          </a:p>
          <a:p>
            <a:r>
              <a:rPr lang="de-DE" altLang="de-DE" sz="2800" b="1" smtClean="0">
                <a:solidFill>
                  <a:srgbClr val="000000"/>
                </a:solidFill>
              </a:rPr>
              <a:t>Vorstellung  </a:t>
            </a:r>
          </a:p>
          <a:p>
            <a:r>
              <a:rPr lang="de-DE" altLang="de-DE" sz="4000" b="1" smtClean="0">
                <a:solidFill>
                  <a:srgbClr val="000000"/>
                </a:solidFill>
              </a:rPr>
              <a:t>Schulischer Aktionsplan</a:t>
            </a:r>
          </a:p>
          <a:p>
            <a:r>
              <a:rPr lang="de-DE" altLang="de-DE" sz="2400" smtClean="0">
                <a:solidFill>
                  <a:srgbClr val="000000"/>
                </a:solidFill>
              </a:rPr>
              <a:t> </a:t>
            </a:r>
            <a:r>
              <a:rPr lang="de-DE" altLang="de-DE" sz="2800" b="1" smtClean="0">
                <a:latin typeface="Verdana" panose="020B0604030504040204" pitchFamily="34" charset="0"/>
              </a:rPr>
              <a:t> </a:t>
            </a:r>
            <a:endParaRPr lang="de-DE" altLang="de-DE" sz="1800" smtClean="0">
              <a:latin typeface="Verdana" panose="020B0604030504040204" pitchFamily="34" charset="0"/>
            </a:endParaRPr>
          </a:p>
        </p:txBody>
      </p:sp>
      <p:sp>
        <p:nvSpPr>
          <p:cNvPr id="26628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2E8A9-E171-4D52-9E37-B5628D13235C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2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4813"/>
            <a:ext cx="217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hteck 3"/>
          <p:cNvSpPr>
            <a:spLocks noChangeArrowheads="1"/>
          </p:cNvSpPr>
          <p:nvPr/>
        </p:nvSpPr>
        <p:spPr bwMode="auto">
          <a:xfrm>
            <a:off x="6011863" y="14128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leben Nachhaltigkeit!</a:t>
            </a:r>
          </a:p>
        </p:txBody>
      </p:sp>
    </p:spTree>
    <p:extLst>
      <p:ext uri="{BB962C8B-B14F-4D97-AF65-F5344CB8AC3E}">
        <p14:creationId xmlns:p14="http://schemas.microsoft.com/office/powerpoint/2010/main" val="1778552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4965700" cy="1584325"/>
          </a:xfrm>
        </p:spPr>
        <p:txBody>
          <a:bodyPr/>
          <a:lstStyle/>
          <a:p>
            <a:pPr eaLnBrk="1" hangingPunct="1"/>
            <a:r>
              <a:rPr lang="de-DE" altLang="de-DE" sz="2800" b="1" smtClean="0"/>
              <a:t>Berufsbildende Schulen I</a:t>
            </a:r>
            <a:br>
              <a:rPr lang="de-DE" altLang="de-DE" sz="2800" b="1" smtClean="0"/>
            </a:br>
            <a:r>
              <a:rPr lang="de-DE" altLang="de-DE" sz="2800" b="1" smtClean="0"/>
              <a:t>Uelzen</a:t>
            </a:r>
          </a:p>
        </p:txBody>
      </p:sp>
      <p:sp>
        <p:nvSpPr>
          <p:cNvPr id="28675" name="Untertitel 3"/>
          <p:cNvSpPr>
            <a:spLocks noGrp="1"/>
          </p:cNvSpPr>
          <p:nvPr>
            <p:ph type="subTitle" idx="1"/>
          </p:nvPr>
        </p:nvSpPr>
        <p:spPr>
          <a:xfrm>
            <a:off x="971550" y="2133600"/>
            <a:ext cx="7632700" cy="4060825"/>
          </a:xfrm>
        </p:spPr>
        <p:txBody>
          <a:bodyPr/>
          <a:lstStyle/>
          <a:p>
            <a:endParaRPr lang="de-DE" altLang="de-DE" sz="2800" b="1" dirty="0" smtClean="0">
              <a:solidFill>
                <a:srgbClr val="000000"/>
              </a:solidFill>
            </a:endParaRPr>
          </a:p>
          <a:p>
            <a:r>
              <a:rPr lang="de-DE" altLang="de-DE" sz="2800" b="1" dirty="0" smtClean="0">
                <a:solidFill>
                  <a:srgbClr val="000000"/>
                </a:solidFill>
              </a:rPr>
              <a:t>Vorstellung </a:t>
            </a:r>
          </a:p>
          <a:p>
            <a:r>
              <a:rPr lang="de-DE" altLang="de-DE" sz="1800" b="1" dirty="0" smtClean="0">
                <a:solidFill>
                  <a:srgbClr val="000000"/>
                </a:solidFill>
              </a:rPr>
              <a:t>am Beispiel</a:t>
            </a:r>
            <a:r>
              <a:rPr lang="de-DE" altLang="de-DE" sz="2800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de-DE" altLang="de-DE" b="1" i="1" dirty="0" smtClean="0">
                <a:solidFill>
                  <a:srgbClr val="000000"/>
                </a:solidFill>
              </a:rPr>
              <a:t>„Schulischer Aktionsplan 2023/2024“,</a:t>
            </a:r>
          </a:p>
          <a:p>
            <a:r>
              <a:rPr lang="de-DE" altLang="de-DE" b="1" i="1" dirty="0">
                <a:solidFill>
                  <a:srgbClr val="000000"/>
                </a:solidFill>
              </a:rPr>
              <a:t>s</a:t>
            </a:r>
            <a:r>
              <a:rPr lang="de-DE" altLang="de-DE" b="1" i="1" dirty="0" smtClean="0">
                <a:solidFill>
                  <a:srgbClr val="000000"/>
                </a:solidFill>
              </a:rPr>
              <a:t>iehe Extra-Datei</a:t>
            </a:r>
          </a:p>
          <a:p>
            <a:endParaRPr lang="de-DE" altLang="de-DE" b="1" i="1" dirty="0" smtClean="0">
              <a:solidFill>
                <a:srgbClr val="000000"/>
              </a:solidFill>
            </a:endParaRPr>
          </a:p>
          <a:p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800" b="1" dirty="0" smtClean="0">
                <a:latin typeface="Verdana" panose="020B0604030504040204" pitchFamily="34" charset="0"/>
              </a:rPr>
              <a:t> </a:t>
            </a:r>
            <a:endParaRPr lang="de-DE" altLang="de-DE" sz="1800" dirty="0" smtClean="0">
              <a:latin typeface="Verdana" panose="020B0604030504040204" pitchFamily="34" charset="0"/>
            </a:endParaRPr>
          </a:p>
        </p:txBody>
      </p:sp>
      <p:sp>
        <p:nvSpPr>
          <p:cNvPr id="28676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01420-DA75-4215-8BF2-4055FEBC76F8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77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4813"/>
            <a:ext cx="217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hteck 3"/>
          <p:cNvSpPr>
            <a:spLocks noChangeArrowheads="1"/>
          </p:cNvSpPr>
          <p:nvPr/>
        </p:nvSpPr>
        <p:spPr bwMode="auto">
          <a:xfrm>
            <a:off x="6011863" y="14128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leben Nachhaltigkeit!</a:t>
            </a:r>
          </a:p>
        </p:txBody>
      </p:sp>
    </p:spTree>
    <p:extLst>
      <p:ext uri="{BB962C8B-B14F-4D97-AF65-F5344CB8AC3E}">
        <p14:creationId xmlns:p14="http://schemas.microsoft.com/office/powerpoint/2010/main" val="459966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4965700" cy="1584325"/>
          </a:xfrm>
        </p:spPr>
        <p:txBody>
          <a:bodyPr/>
          <a:lstStyle/>
          <a:p>
            <a:pPr eaLnBrk="1" hangingPunct="1"/>
            <a:r>
              <a:rPr lang="de-DE" altLang="de-DE" sz="2800" b="1" smtClean="0"/>
              <a:t>Berufsbildende Schulen I</a:t>
            </a:r>
            <a:br>
              <a:rPr lang="de-DE" altLang="de-DE" sz="2800" b="1" smtClean="0"/>
            </a:br>
            <a:r>
              <a:rPr lang="de-DE" altLang="de-DE" sz="2800" b="1" smtClean="0"/>
              <a:t>Uelzen</a:t>
            </a:r>
          </a:p>
        </p:txBody>
      </p:sp>
      <p:sp>
        <p:nvSpPr>
          <p:cNvPr id="30723" name="Untertitel 3"/>
          <p:cNvSpPr>
            <a:spLocks noGrp="1"/>
          </p:cNvSpPr>
          <p:nvPr>
            <p:ph type="subTitle" idx="1"/>
          </p:nvPr>
        </p:nvSpPr>
        <p:spPr>
          <a:xfrm>
            <a:off x="971550" y="2133600"/>
            <a:ext cx="7632700" cy="4060825"/>
          </a:xfrm>
        </p:spPr>
        <p:txBody>
          <a:bodyPr/>
          <a:lstStyle/>
          <a:p>
            <a:endParaRPr lang="de-DE" altLang="de-DE" sz="2800" b="1" smtClean="0">
              <a:solidFill>
                <a:srgbClr val="000000"/>
              </a:solidFill>
            </a:endParaRPr>
          </a:p>
          <a:p>
            <a:r>
              <a:rPr lang="de-DE" altLang="de-DE" sz="2800" b="1" smtClean="0">
                <a:solidFill>
                  <a:srgbClr val="000000"/>
                </a:solidFill>
              </a:rPr>
              <a:t>Evaluation </a:t>
            </a:r>
          </a:p>
          <a:p>
            <a:endParaRPr lang="de-DE" altLang="de-DE" b="1" i="1" smtClean="0">
              <a:solidFill>
                <a:srgbClr val="000000"/>
              </a:solidFill>
            </a:endParaRPr>
          </a:p>
          <a:p>
            <a:r>
              <a:rPr lang="de-DE" altLang="de-DE" sz="2400" smtClean="0">
                <a:solidFill>
                  <a:srgbClr val="000000"/>
                </a:solidFill>
              </a:rPr>
              <a:t> </a:t>
            </a:r>
            <a:r>
              <a:rPr lang="de-DE" altLang="de-DE" sz="2800" b="1" smtClean="0">
                <a:latin typeface="Verdana" panose="020B0604030504040204" pitchFamily="34" charset="0"/>
              </a:rPr>
              <a:t> </a:t>
            </a:r>
            <a:endParaRPr lang="de-DE" altLang="de-DE" sz="1800" smtClean="0">
              <a:latin typeface="Verdana" panose="020B0604030504040204" pitchFamily="34" charset="0"/>
            </a:endParaRPr>
          </a:p>
        </p:txBody>
      </p:sp>
      <p:sp>
        <p:nvSpPr>
          <p:cNvPr id="3072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9838-72B7-4DBA-B2BC-CF38220250B8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25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4813"/>
            <a:ext cx="217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hteck 3"/>
          <p:cNvSpPr>
            <a:spLocks noChangeArrowheads="1"/>
          </p:cNvSpPr>
          <p:nvPr/>
        </p:nvSpPr>
        <p:spPr bwMode="auto">
          <a:xfrm>
            <a:off x="6011863" y="14128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leben Nachhaltigkeit!</a:t>
            </a:r>
          </a:p>
        </p:txBody>
      </p:sp>
    </p:spTree>
    <p:extLst>
      <p:ext uri="{BB962C8B-B14F-4D97-AF65-F5344CB8AC3E}">
        <p14:creationId xmlns:p14="http://schemas.microsoft.com/office/powerpoint/2010/main" val="3278106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4965700" cy="1584325"/>
          </a:xfrm>
        </p:spPr>
        <p:txBody>
          <a:bodyPr/>
          <a:lstStyle/>
          <a:p>
            <a:pPr eaLnBrk="1" hangingPunct="1"/>
            <a:r>
              <a:rPr lang="de-DE" altLang="de-DE" sz="2800" b="1" smtClean="0"/>
              <a:t>Berufsbildende Schulen I</a:t>
            </a:r>
            <a:br>
              <a:rPr lang="de-DE" altLang="de-DE" sz="2800" b="1" smtClean="0"/>
            </a:br>
            <a:r>
              <a:rPr lang="de-DE" altLang="de-DE" sz="2800" b="1" smtClean="0"/>
              <a:t>Uelzen</a:t>
            </a:r>
          </a:p>
        </p:txBody>
      </p:sp>
      <p:sp>
        <p:nvSpPr>
          <p:cNvPr id="32771" name="Untertitel 3"/>
          <p:cNvSpPr>
            <a:spLocks noGrp="1"/>
          </p:cNvSpPr>
          <p:nvPr>
            <p:ph type="subTitle" idx="1"/>
          </p:nvPr>
        </p:nvSpPr>
        <p:spPr>
          <a:xfrm>
            <a:off x="971550" y="2133600"/>
            <a:ext cx="7632700" cy="4060825"/>
          </a:xfrm>
        </p:spPr>
        <p:txBody>
          <a:bodyPr/>
          <a:lstStyle/>
          <a:p>
            <a:endParaRPr lang="de-DE" altLang="de-DE" sz="2800" b="1" smtClean="0">
              <a:solidFill>
                <a:srgbClr val="000000"/>
              </a:solidFill>
            </a:endParaRPr>
          </a:p>
          <a:p>
            <a:r>
              <a:rPr lang="de-DE" altLang="de-DE" sz="2800" b="1" smtClean="0">
                <a:solidFill>
                  <a:srgbClr val="000000"/>
                </a:solidFill>
              </a:rPr>
              <a:t>Evaluation </a:t>
            </a:r>
          </a:p>
          <a:p>
            <a:endParaRPr lang="de-DE" altLang="de-DE" b="1" i="1" smtClean="0">
              <a:solidFill>
                <a:srgbClr val="000000"/>
              </a:solidFill>
            </a:endParaRPr>
          </a:p>
          <a:p>
            <a:r>
              <a:rPr lang="de-DE" altLang="de-DE" b="1" i="1" smtClean="0">
                <a:solidFill>
                  <a:srgbClr val="000000"/>
                </a:solidFill>
              </a:rPr>
              <a:t>Beispiel</a:t>
            </a:r>
          </a:p>
          <a:p>
            <a:r>
              <a:rPr lang="de-DE" altLang="de-DE" sz="2400" smtClean="0">
                <a:solidFill>
                  <a:srgbClr val="000000"/>
                </a:solidFill>
              </a:rPr>
              <a:t> </a:t>
            </a:r>
            <a:r>
              <a:rPr lang="de-DE" altLang="de-DE" sz="2800" b="1" smtClean="0">
                <a:latin typeface="Verdana" panose="020B0604030504040204" pitchFamily="34" charset="0"/>
              </a:rPr>
              <a:t> </a:t>
            </a:r>
            <a:endParaRPr lang="de-DE" altLang="de-DE" sz="1800" smtClean="0">
              <a:latin typeface="Verdana" panose="020B0604030504040204" pitchFamily="34" charset="0"/>
            </a:endParaRPr>
          </a:p>
        </p:txBody>
      </p:sp>
      <p:sp>
        <p:nvSpPr>
          <p:cNvPr id="32772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50566-03EA-4C2A-BEEA-723DFEDD0970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773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4813"/>
            <a:ext cx="217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hteck 3"/>
          <p:cNvSpPr>
            <a:spLocks noChangeArrowheads="1"/>
          </p:cNvSpPr>
          <p:nvPr/>
        </p:nvSpPr>
        <p:spPr bwMode="auto">
          <a:xfrm>
            <a:off x="6011863" y="14128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leben Nachhaltigkeit!</a:t>
            </a:r>
          </a:p>
        </p:txBody>
      </p:sp>
    </p:spTree>
    <p:extLst>
      <p:ext uri="{BB962C8B-B14F-4D97-AF65-F5344CB8AC3E}">
        <p14:creationId xmlns:p14="http://schemas.microsoft.com/office/powerpoint/2010/main" val="54248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4965700" cy="1584325"/>
          </a:xfrm>
        </p:spPr>
        <p:txBody>
          <a:bodyPr/>
          <a:lstStyle/>
          <a:p>
            <a:pPr eaLnBrk="1" hangingPunct="1"/>
            <a:r>
              <a:rPr lang="de-DE" altLang="de-DE" sz="2800" b="1" smtClean="0"/>
              <a:t>Berufsbildende Schulen I</a:t>
            </a:r>
            <a:br>
              <a:rPr lang="de-DE" altLang="de-DE" sz="2800" b="1" smtClean="0"/>
            </a:br>
            <a:r>
              <a:rPr lang="de-DE" altLang="de-DE" sz="2800" b="1" smtClean="0"/>
              <a:t>Uelzen</a:t>
            </a:r>
          </a:p>
        </p:txBody>
      </p:sp>
      <p:sp>
        <p:nvSpPr>
          <p:cNvPr id="34819" name="Untertitel 3"/>
          <p:cNvSpPr>
            <a:spLocks noGrp="1"/>
          </p:cNvSpPr>
          <p:nvPr>
            <p:ph type="subTitle" idx="1"/>
          </p:nvPr>
        </p:nvSpPr>
        <p:spPr>
          <a:xfrm>
            <a:off x="971550" y="2133600"/>
            <a:ext cx="7632700" cy="4060825"/>
          </a:xfrm>
        </p:spPr>
        <p:txBody>
          <a:bodyPr/>
          <a:lstStyle/>
          <a:p>
            <a:endParaRPr lang="de-DE" altLang="de-DE" sz="2800" b="1" smtClean="0">
              <a:solidFill>
                <a:srgbClr val="000000"/>
              </a:solidFill>
            </a:endParaRPr>
          </a:p>
          <a:p>
            <a:r>
              <a:rPr lang="de-DE" altLang="de-DE" sz="2800" b="1" smtClean="0">
                <a:solidFill>
                  <a:srgbClr val="000000"/>
                </a:solidFill>
              </a:rPr>
              <a:t>Evaluation </a:t>
            </a:r>
          </a:p>
          <a:p>
            <a:endParaRPr lang="de-DE" altLang="de-DE" b="1" i="1" smtClean="0">
              <a:solidFill>
                <a:srgbClr val="000000"/>
              </a:solidFill>
            </a:endParaRPr>
          </a:p>
          <a:p>
            <a:r>
              <a:rPr lang="de-DE" altLang="de-DE" b="1" i="1" smtClean="0">
                <a:solidFill>
                  <a:srgbClr val="000000"/>
                </a:solidFill>
              </a:rPr>
              <a:t>Auswertung</a:t>
            </a:r>
          </a:p>
          <a:p>
            <a:endParaRPr lang="de-DE" altLang="de-DE" b="1" i="1" smtClean="0">
              <a:solidFill>
                <a:srgbClr val="000000"/>
              </a:solidFill>
            </a:endParaRPr>
          </a:p>
          <a:p>
            <a:r>
              <a:rPr lang="de-DE" altLang="de-DE" sz="2400" smtClean="0">
                <a:solidFill>
                  <a:srgbClr val="000000"/>
                </a:solidFill>
              </a:rPr>
              <a:t> </a:t>
            </a:r>
            <a:r>
              <a:rPr lang="de-DE" altLang="de-DE" sz="2800" b="1" smtClean="0">
                <a:latin typeface="Verdana" panose="020B0604030504040204" pitchFamily="34" charset="0"/>
              </a:rPr>
              <a:t> </a:t>
            </a:r>
            <a:endParaRPr lang="de-DE" altLang="de-DE" sz="1800" smtClean="0">
              <a:latin typeface="Verdana" panose="020B0604030504040204" pitchFamily="34" charset="0"/>
            </a:endParaRPr>
          </a:p>
        </p:txBody>
      </p:sp>
      <p:sp>
        <p:nvSpPr>
          <p:cNvPr id="34820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378F1B-D90A-4CC6-8D44-9DB434F33A0C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821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4813"/>
            <a:ext cx="217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hteck 3"/>
          <p:cNvSpPr>
            <a:spLocks noChangeArrowheads="1"/>
          </p:cNvSpPr>
          <p:nvPr/>
        </p:nvSpPr>
        <p:spPr bwMode="auto">
          <a:xfrm>
            <a:off x="6011863" y="14128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leben Nachhaltigkeit!</a:t>
            </a:r>
          </a:p>
        </p:txBody>
      </p:sp>
    </p:spTree>
    <p:extLst>
      <p:ext uri="{BB962C8B-B14F-4D97-AF65-F5344CB8AC3E}">
        <p14:creationId xmlns:p14="http://schemas.microsoft.com/office/powerpoint/2010/main" val="1052951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mtClean="0"/>
              <a:t>Unterrichtsskizze im Kontext von BNE/BBNE</a:t>
            </a:r>
          </a:p>
        </p:txBody>
      </p:sp>
      <p:sp>
        <p:nvSpPr>
          <p:cNvPr id="36867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smtClean="0"/>
              <a:t>Beispiel</a:t>
            </a: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3B54-4306-4B20-98A5-7A921BC8A52E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altLang="de-DE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32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9512" y="332656"/>
            <a:ext cx="90197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434343"/>
                </a:solidFill>
                <a:latin typeface="Oxygen"/>
              </a:rPr>
              <a:t>    </a:t>
            </a:r>
          </a:p>
          <a:p>
            <a:endParaRPr lang="de-DE" sz="2000" b="1" dirty="0" smtClean="0">
              <a:solidFill>
                <a:srgbClr val="434343"/>
              </a:solidFill>
              <a:latin typeface="Oxygen"/>
            </a:endParaRPr>
          </a:p>
          <a:p>
            <a:pPr marL="457200" indent="-457200">
              <a:buAutoNum type="arabicPeriod" startAt="5"/>
            </a:pPr>
            <a:endParaRPr lang="de-DE" sz="2000" b="1" dirty="0" smtClean="0">
              <a:solidFill>
                <a:srgbClr val="434343"/>
              </a:solidFill>
              <a:latin typeface="Oxygen"/>
            </a:endParaRPr>
          </a:p>
          <a:p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endParaRPr lang="de-DE" b="0" i="0" dirty="0">
              <a:solidFill>
                <a:srgbClr val="434343"/>
              </a:solidFill>
              <a:effectLst/>
              <a:latin typeface="Oxygen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9586"/>
            <a:ext cx="7560840" cy="65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99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7504" y="864571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434343"/>
                </a:solidFill>
                <a:latin typeface="Oxygen"/>
              </a:rPr>
              <a:t> </a:t>
            </a:r>
            <a:endParaRPr lang="de-DE" b="0" i="0" dirty="0">
              <a:solidFill>
                <a:srgbClr val="434343"/>
              </a:solidFill>
              <a:effectLst/>
              <a:latin typeface="Oxygen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241"/>
            <a:ext cx="9144000" cy="514350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07504" y="18864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b="1" dirty="0" smtClean="0">
                <a:solidFill>
                  <a:srgbClr val="434343"/>
                </a:solidFill>
                <a:latin typeface="Oxygen"/>
              </a:rPr>
              <a:t> Planung </a:t>
            </a:r>
            <a:r>
              <a:rPr lang="de-DE" sz="2400" b="1" dirty="0">
                <a:solidFill>
                  <a:srgbClr val="434343"/>
                </a:solidFill>
                <a:latin typeface="Oxygen"/>
              </a:rPr>
              <a:t>BBS Campus Uelzen und Quartier</a:t>
            </a:r>
          </a:p>
        </p:txBody>
      </p:sp>
    </p:spTree>
    <p:extLst>
      <p:ext uri="{BB962C8B-B14F-4D97-AF65-F5344CB8AC3E}">
        <p14:creationId xmlns:p14="http://schemas.microsoft.com/office/powerpoint/2010/main" val="3445365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9512" y="332656"/>
            <a:ext cx="901972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434343"/>
                </a:solidFill>
                <a:latin typeface="Oxygen"/>
              </a:rPr>
              <a:t>6</a:t>
            </a:r>
            <a:r>
              <a:rPr lang="de-DE" b="1" dirty="0" smtClean="0">
                <a:solidFill>
                  <a:srgbClr val="434343"/>
                </a:solidFill>
                <a:latin typeface="Oxygen"/>
              </a:rPr>
              <a:t>. Entwicklung von digital- und nachhaltigkeitsorientierten Lern -, Aus- und Weiterbildungsarrangements mit Begleitforschung, Lernlaboren, … mit nationalen und internationalen Kooperationspartnern im </a:t>
            </a:r>
            <a:r>
              <a:rPr lang="de-DE" b="1" dirty="0" smtClean="0">
                <a:solidFill>
                  <a:srgbClr val="C00000"/>
                </a:solidFill>
                <a:latin typeface="Oxygen"/>
              </a:rPr>
              <a:t>Exzellenz-Netzwerk Berufliche Bildung Nachhaltige Entwicklung BBNE</a:t>
            </a:r>
            <a:r>
              <a:rPr lang="de-DE" b="1" dirty="0" smtClean="0">
                <a:solidFill>
                  <a:srgbClr val="0070C0"/>
                </a:solidFill>
                <a:latin typeface="Oxygen"/>
              </a:rPr>
              <a:t> </a:t>
            </a:r>
            <a:r>
              <a:rPr lang="de-DE" b="1" dirty="0" smtClean="0">
                <a:latin typeface="Oxygen"/>
              </a:rPr>
              <a:t>- 2024 bis 2026 </a:t>
            </a:r>
          </a:p>
          <a:p>
            <a:pPr marL="342900" indent="-342900">
              <a:buFontTx/>
              <a:buChar char="-"/>
            </a:pPr>
            <a:r>
              <a:rPr lang="de-DE" sz="1600" b="1" dirty="0" smtClean="0">
                <a:latin typeface="Oxygen"/>
              </a:rPr>
              <a:t>Digitalen Zwilling von der KI Ausstellung </a:t>
            </a:r>
          </a:p>
          <a:p>
            <a:pPr marL="342900" indent="-342900">
              <a:buFontTx/>
              <a:buChar char="-"/>
            </a:pPr>
            <a:r>
              <a:rPr lang="de-DE" sz="1600" b="1" dirty="0" smtClean="0">
                <a:latin typeface="Oxygen"/>
              </a:rPr>
              <a:t>Mit Fa. </a:t>
            </a:r>
            <a:r>
              <a:rPr lang="de-DE" sz="1600" b="1" dirty="0" err="1" smtClean="0">
                <a:latin typeface="Oxygen"/>
              </a:rPr>
              <a:t>Werkhaus</a:t>
            </a:r>
            <a:r>
              <a:rPr lang="de-DE" sz="1600" b="1" dirty="0" smtClean="0">
                <a:latin typeface="Oxygen"/>
              </a:rPr>
              <a:t>, Fa. Gast (Automatenvertrieb)</a:t>
            </a:r>
          </a:p>
          <a:p>
            <a:r>
              <a:rPr lang="de-DE" sz="1600" b="1" dirty="0" smtClean="0">
                <a:latin typeface="Oxygen"/>
              </a:rPr>
              <a:t>     und Automatenproduzent einen energieautarken</a:t>
            </a:r>
          </a:p>
          <a:p>
            <a:r>
              <a:rPr lang="de-DE" sz="1600" b="1" dirty="0" smtClean="0">
                <a:latin typeface="Oxygen"/>
              </a:rPr>
              <a:t>     Gesundheits-/Nachhaltigkeitsautomat designen</a:t>
            </a:r>
          </a:p>
          <a:p>
            <a:r>
              <a:rPr lang="de-DE" sz="1600" b="1" dirty="0" smtClean="0">
                <a:latin typeface="Oxygen"/>
              </a:rPr>
              <a:t>     und am BBS Campus erproben. Danke an den Förder-</a:t>
            </a:r>
          </a:p>
          <a:p>
            <a:r>
              <a:rPr lang="de-DE" sz="1600" b="1" dirty="0">
                <a:latin typeface="Oxygen"/>
              </a:rPr>
              <a:t> </a:t>
            </a:r>
            <a:r>
              <a:rPr lang="de-DE" sz="1600" b="1" dirty="0" smtClean="0">
                <a:latin typeface="Oxygen"/>
              </a:rPr>
              <a:t>    u. Ehemaligenverein BBS I </a:t>
            </a:r>
            <a:r>
              <a:rPr lang="de-DE" sz="1600" b="1" dirty="0">
                <a:latin typeface="Oxygen"/>
              </a:rPr>
              <a:t>U</a:t>
            </a:r>
            <a:r>
              <a:rPr lang="de-DE" sz="1600" b="1" dirty="0" smtClean="0">
                <a:latin typeface="Oxygen"/>
              </a:rPr>
              <a:t>elzen e.V., die Elektro-</a:t>
            </a:r>
          </a:p>
          <a:p>
            <a:r>
              <a:rPr lang="de-DE" sz="1600" b="1" dirty="0">
                <a:latin typeface="Oxygen"/>
              </a:rPr>
              <a:t> </a:t>
            </a:r>
            <a:r>
              <a:rPr lang="de-DE" sz="1600" b="1" dirty="0" smtClean="0">
                <a:latin typeface="Oxygen"/>
              </a:rPr>
              <a:t>    Innung / Fa. Elektro-</a:t>
            </a:r>
            <a:r>
              <a:rPr lang="de-DE" sz="1600" b="1" dirty="0" err="1" smtClean="0">
                <a:latin typeface="Oxygen"/>
              </a:rPr>
              <a:t>Wiekhorst</a:t>
            </a:r>
            <a:r>
              <a:rPr lang="de-DE" sz="1600" b="1" dirty="0" smtClean="0">
                <a:latin typeface="Oxygen"/>
              </a:rPr>
              <a:t> für das</a:t>
            </a:r>
          </a:p>
          <a:p>
            <a:r>
              <a:rPr lang="de-DE" sz="1600" b="1" dirty="0">
                <a:latin typeface="Oxygen"/>
              </a:rPr>
              <a:t> </a:t>
            </a:r>
            <a:r>
              <a:rPr lang="de-DE" sz="1600" b="1" dirty="0" smtClean="0">
                <a:latin typeface="Oxygen"/>
              </a:rPr>
              <a:t>    Sponsoring der variabel einsetzbaren PV-Anlage</a:t>
            </a:r>
          </a:p>
          <a:p>
            <a:pPr marL="285750" indent="-285750">
              <a:buFontTx/>
              <a:buChar char="-"/>
            </a:pPr>
            <a:r>
              <a:rPr lang="de-DE" sz="1600" b="1" dirty="0" smtClean="0">
                <a:latin typeface="Oxygen"/>
              </a:rPr>
              <a:t>Energie-Monitoring für Automaten, Geräte, Lernräume, …</a:t>
            </a:r>
          </a:p>
          <a:p>
            <a:pPr marL="285750" indent="-285750">
              <a:buFontTx/>
              <a:buChar char="-"/>
            </a:pPr>
            <a:r>
              <a:rPr lang="de-DE" sz="1600" b="1" dirty="0" smtClean="0">
                <a:latin typeface="Oxygen"/>
              </a:rPr>
              <a:t>Klima- und CO2 Bilanzierungen</a:t>
            </a:r>
          </a:p>
          <a:p>
            <a:pPr marL="342900" indent="-342900">
              <a:buFontTx/>
              <a:buChar char="-"/>
            </a:pPr>
            <a:r>
              <a:rPr lang="de-DE" sz="1600" b="1" dirty="0" err="1" smtClean="0">
                <a:latin typeface="Oxygen"/>
              </a:rPr>
              <a:t>Hollografie-basiserte</a:t>
            </a:r>
            <a:r>
              <a:rPr lang="de-DE" sz="1600" b="1" dirty="0" smtClean="0">
                <a:latin typeface="Oxygen"/>
              </a:rPr>
              <a:t> KI Assistenzsysteme </a:t>
            </a:r>
          </a:p>
          <a:p>
            <a:r>
              <a:rPr lang="de-DE" sz="1600" b="1" dirty="0" smtClean="0">
                <a:latin typeface="Oxygen"/>
              </a:rPr>
              <a:t>     entwickeln und erproben</a:t>
            </a:r>
          </a:p>
          <a:p>
            <a:pPr marL="342900" indent="-342900">
              <a:buFontTx/>
              <a:buChar char="-"/>
            </a:pPr>
            <a:r>
              <a:rPr lang="de-DE" sz="1600" b="1" dirty="0" err="1" smtClean="0">
                <a:latin typeface="Oxygen"/>
              </a:rPr>
              <a:t>Hollografie</a:t>
            </a:r>
            <a:r>
              <a:rPr lang="de-DE" sz="1600" b="1" dirty="0" smtClean="0">
                <a:latin typeface="Oxygen"/>
              </a:rPr>
              <a:t>-basierten Zwilling </a:t>
            </a:r>
          </a:p>
          <a:p>
            <a:r>
              <a:rPr lang="de-DE" sz="1600" b="1" dirty="0" smtClean="0">
                <a:latin typeface="Oxygen"/>
              </a:rPr>
              <a:t>     (Schulleiter Assistent) </a:t>
            </a:r>
          </a:p>
          <a:p>
            <a:pPr marL="342900" indent="-342900">
              <a:buFontTx/>
              <a:buChar char="-"/>
            </a:pPr>
            <a:r>
              <a:rPr lang="de-DE" sz="1600" b="1" dirty="0" err="1" smtClean="0">
                <a:latin typeface="Oxygen"/>
              </a:rPr>
              <a:t>Hollografie</a:t>
            </a:r>
            <a:r>
              <a:rPr lang="de-DE" sz="1600" b="1" dirty="0" smtClean="0">
                <a:latin typeface="Oxygen"/>
              </a:rPr>
              <a:t>-basierte Sprach-Verwaltungs-, Lern-Assistenzen</a:t>
            </a:r>
          </a:p>
          <a:p>
            <a:r>
              <a:rPr lang="de-DE" sz="1600" b="1" dirty="0" smtClean="0">
                <a:latin typeface="Oxygen"/>
              </a:rPr>
              <a:t>      zur Kompensation von Krankheitsfällen, …</a:t>
            </a:r>
          </a:p>
          <a:p>
            <a:endParaRPr lang="de-DE" sz="800" b="1" dirty="0" smtClean="0">
              <a:latin typeface="Oxygen"/>
            </a:endParaRPr>
          </a:p>
          <a:p>
            <a:r>
              <a:rPr lang="de-DE" b="1" dirty="0" smtClean="0">
                <a:latin typeface="Oxygen"/>
              </a:rPr>
              <a:t>Zusätzliche Entwicklungsarbeit:</a:t>
            </a:r>
            <a:endParaRPr lang="de-DE" b="1" dirty="0">
              <a:latin typeface="Oxygen"/>
            </a:endParaRPr>
          </a:p>
          <a:p>
            <a:pPr marL="342900" indent="-342900">
              <a:buFontTx/>
              <a:buChar char="-"/>
            </a:pPr>
            <a:r>
              <a:rPr lang="de-DE" b="1" dirty="0" smtClean="0">
                <a:latin typeface="Oxygen"/>
              </a:rPr>
              <a:t>Ein </a:t>
            </a:r>
            <a:r>
              <a:rPr lang="de-DE" b="1" dirty="0" smtClean="0">
                <a:solidFill>
                  <a:srgbClr val="C00000"/>
                </a:solidFill>
                <a:latin typeface="Oxygen"/>
              </a:rPr>
              <a:t>„BBS Campus Uelzen Lern- und Arbeitszeit-Modell“ </a:t>
            </a:r>
            <a:r>
              <a:rPr lang="de-DE" b="1" dirty="0" smtClean="0">
                <a:latin typeface="Oxygen"/>
              </a:rPr>
              <a:t>entwickeln</a:t>
            </a:r>
          </a:p>
          <a:p>
            <a:pPr marL="342900" indent="-342900">
              <a:buFontTx/>
              <a:buChar char="-"/>
            </a:pPr>
            <a:r>
              <a:rPr lang="de-DE" b="1" dirty="0" smtClean="0">
                <a:solidFill>
                  <a:srgbClr val="C00000"/>
                </a:solidFill>
                <a:latin typeface="Oxygen"/>
              </a:rPr>
              <a:t>BBS Campus Uelzen e.V. </a:t>
            </a:r>
            <a:r>
              <a:rPr lang="de-DE" b="1" dirty="0" smtClean="0">
                <a:latin typeface="Oxygen"/>
              </a:rPr>
              <a:t>bis 2026/27 gründen, </a:t>
            </a:r>
          </a:p>
          <a:p>
            <a:r>
              <a:rPr lang="de-DE" b="1" dirty="0">
                <a:latin typeface="Oxygen"/>
              </a:rPr>
              <a:t> </a:t>
            </a:r>
            <a:r>
              <a:rPr lang="de-DE" b="1" dirty="0" smtClean="0">
                <a:latin typeface="Oxygen"/>
              </a:rPr>
              <a:t>    in Anlehnung an den H2 Campus e.V. in Salzgitter … </a:t>
            </a:r>
          </a:p>
          <a:p>
            <a:r>
              <a:rPr lang="de-DE" b="1" dirty="0" smtClean="0">
                <a:solidFill>
                  <a:srgbClr val="434343"/>
                </a:solidFill>
                <a:latin typeface="Oxygen"/>
              </a:rPr>
              <a:t>    </a:t>
            </a:r>
          </a:p>
          <a:p>
            <a:endParaRPr lang="de-DE" sz="2000" b="1" dirty="0" smtClean="0">
              <a:solidFill>
                <a:srgbClr val="434343"/>
              </a:solidFill>
              <a:latin typeface="Oxygen"/>
            </a:endParaRPr>
          </a:p>
          <a:p>
            <a:pPr marL="457200" indent="-457200">
              <a:buAutoNum type="arabicPeriod" startAt="5"/>
            </a:pPr>
            <a:endParaRPr lang="de-DE" sz="2000" b="1" dirty="0" smtClean="0">
              <a:solidFill>
                <a:srgbClr val="434343"/>
              </a:solidFill>
              <a:latin typeface="Oxygen"/>
            </a:endParaRPr>
          </a:p>
          <a:p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endParaRPr lang="de-DE" b="0" i="0" dirty="0">
              <a:solidFill>
                <a:srgbClr val="434343"/>
              </a:solidFill>
              <a:effectLst/>
              <a:latin typeface="Oxygen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3873" y="2173151"/>
            <a:ext cx="3202674" cy="24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68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6216" y="5445224"/>
            <a:ext cx="821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356992"/>
            <a:ext cx="4347937" cy="33889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3528" y="188640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Die „Laterne“ von der BFS Holztechnik der BBS I Uelzen ist aus Resthölzern und Bruchglas (Spende von Glaserbetrieben) gefertigt. Sie steht sinnbildlich für den geplanten BBS 1 Neubau:</a:t>
            </a:r>
          </a:p>
          <a:p>
            <a:r>
              <a:rPr lang="de-DE" sz="2000" b="1" dirty="0" smtClean="0"/>
              <a:t>Sie ist </a:t>
            </a:r>
            <a:r>
              <a:rPr lang="de-DE" sz="2000" b="1" dirty="0" smtClean="0">
                <a:solidFill>
                  <a:srgbClr val="C00000"/>
                </a:solidFill>
              </a:rPr>
              <a:t>stabil, funktional, transparent, effizient, ressourcenschonend und rückbaubar</a:t>
            </a:r>
            <a:r>
              <a:rPr lang="de-DE" sz="2000" b="1" dirty="0" smtClean="0"/>
              <a:t> gestaltet. </a:t>
            </a:r>
          </a:p>
          <a:p>
            <a:r>
              <a:rPr lang="de-DE" sz="2000" b="1" dirty="0" smtClean="0"/>
              <a:t>Ein </a:t>
            </a:r>
            <a:r>
              <a:rPr lang="de-DE" sz="2000" b="1" u="sng" dirty="0" smtClean="0"/>
              <a:t>„Laternenlicht </a:t>
            </a:r>
            <a:r>
              <a:rPr lang="de-DE" sz="2000" b="1" dirty="0" smtClean="0"/>
              <a:t>g</a:t>
            </a:r>
            <a:r>
              <a:rPr lang="de-DE" sz="2000" b="1" u="sng" dirty="0" smtClean="0"/>
              <a:t>ibt Orientierung“ </a:t>
            </a:r>
            <a:r>
              <a:rPr lang="de-DE" sz="2000" b="1" dirty="0" smtClean="0"/>
              <a:t>– auch die BBS I Uelzen wird als </a:t>
            </a:r>
            <a:r>
              <a:rPr lang="de-DE" sz="2000" b="1" dirty="0" smtClean="0">
                <a:solidFill>
                  <a:srgbClr val="C00000"/>
                </a:solidFill>
              </a:rPr>
              <a:t>„exzellenter BBNE Lernort, der Orientierung bietet“, </a:t>
            </a:r>
            <a:r>
              <a:rPr lang="de-DE" sz="2000" b="1" dirty="0" smtClean="0"/>
              <a:t>national und international geschätzt. In den nächsten Monaten erwarten wir Delegationen von der Königlichen Berufsschule Bangkok, von zwei chinesischen Berufsbildungsstätten, aus der Türkei sowie aus Georgien.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Der </a:t>
            </a:r>
            <a:r>
              <a:rPr lang="de-DE" sz="2000" b="1" dirty="0" smtClean="0">
                <a:solidFill>
                  <a:srgbClr val="C00000"/>
                </a:solidFill>
              </a:rPr>
              <a:t>BBS Campus Uelzen </a:t>
            </a:r>
            <a:r>
              <a:rPr lang="de-DE" sz="2000" b="1" dirty="0" smtClean="0"/>
              <a:t>wird als</a:t>
            </a:r>
          </a:p>
          <a:p>
            <a:r>
              <a:rPr lang="de-DE" sz="2000" b="1" dirty="0" smtClean="0"/>
              <a:t>echter </a:t>
            </a:r>
            <a:r>
              <a:rPr lang="de-DE" sz="2000" b="1" dirty="0" smtClean="0">
                <a:solidFill>
                  <a:srgbClr val="C00000"/>
                </a:solidFill>
              </a:rPr>
              <a:t>„Leuchtturm für 360 Grad</a:t>
            </a:r>
          </a:p>
          <a:p>
            <a:r>
              <a:rPr lang="de-DE" sz="2000" b="1" dirty="0" smtClean="0">
                <a:solidFill>
                  <a:srgbClr val="C00000"/>
                </a:solidFill>
              </a:rPr>
              <a:t>Nachhaltigkeitsbildung“ </a:t>
            </a:r>
            <a:r>
              <a:rPr lang="de-DE" sz="2000" b="1" dirty="0" smtClean="0"/>
              <a:t>viele</a:t>
            </a:r>
          </a:p>
          <a:p>
            <a:r>
              <a:rPr lang="de-DE" sz="2000" b="1" dirty="0" smtClean="0"/>
              <a:t>Beiträge zur Erreichung der 17 </a:t>
            </a:r>
          </a:p>
          <a:p>
            <a:r>
              <a:rPr lang="de-DE" sz="2000" b="1" dirty="0" smtClean="0"/>
              <a:t>Nachhaltigkeitsziele der Vereinten</a:t>
            </a:r>
          </a:p>
          <a:p>
            <a:r>
              <a:rPr lang="de-DE" sz="2000" b="1" dirty="0" smtClean="0"/>
              <a:t>Nationen und für</a:t>
            </a:r>
          </a:p>
          <a:p>
            <a:r>
              <a:rPr lang="de-DE" sz="2000" b="1" dirty="0" smtClean="0"/>
              <a:t>Uelzen – Niedersachsen –</a:t>
            </a:r>
          </a:p>
          <a:p>
            <a:r>
              <a:rPr lang="de-DE" sz="2000" b="1" dirty="0" smtClean="0"/>
              <a:t>Deutschland – Europa</a:t>
            </a:r>
          </a:p>
          <a:p>
            <a:r>
              <a:rPr lang="de-DE" sz="2000" b="1" dirty="0" smtClean="0"/>
              <a:t>- eine bessere </a:t>
            </a:r>
            <a:r>
              <a:rPr lang="de-DE" sz="2000" b="1" dirty="0" smtClean="0">
                <a:solidFill>
                  <a:srgbClr val="0070C0"/>
                </a:solidFill>
              </a:rPr>
              <a:t>Welt </a:t>
            </a:r>
            <a:r>
              <a:rPr lang="de-DE" sz="2000" b="1" dirty="0" smtClean="0"/>
              <a:t>leisten! </a:t>
            </a:r>
          </a:p>
        </p:txBody>
      </p:sp>
    </p:spTree>
    <p:extLst>
      <p:ext uri="{BB962C8B-B14F-4D97-AF65-F5344CB8AC3E}">
        <p14:creationId xmlns:p14="http://schemas.microsoft.com/office/powerpoint/2010/main" val="1903054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6216" y="5445224"/>
            <a:ext cx="821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55576" y="62068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Vielen Dank für Ihre Aufmerksamkeit:</a:t>
            </a:r>
          </a:p>
          <a:p>
            <a:endParaRPr lang="de-DE" sz="2400" b="1" dirty="0"/>
          </a:p>
          <a:p>
            <a:r>
              <a:rPr lang="de-DE" sz="2400" b="1" dirty="0" smtClean="0"/>
              <a:t>Ihre Fragen und Ideen?!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961091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9512" y="188640"/>
            <a:ext cx="901972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EF4135"/>
                </a:solidFill>
                <a:latin typeface="Oxygen"/>
              </a:rPr>
              <a:t>Agenda</a:t>
            </a:r>
          </a:p>
          <a:p>
            <a:r>
              <a:rPr lang="de-DE" sz="2000" b="1" u="sng" dirty="0" smtClean="0">
                <a:latin typeface="Oxygen"/>
              </a:rPr>
              <a:t>Sehr erfreuliche Nachrichten … </a:t>
            </a:r>
          </a:p>
          <a:p>
            <a:pPr marL="342900" indent="-342900">
              <a:buAutoNum type="arabicPeriod"/>
            </a:pPr>
            <a:r>
              <a:rPr lang="de-DE" sz="2000" b="1" dirty="0" smtClean="0">
                <a:latin typeface="Oxygen"/>
              </a:rPr>
              <a:t>Nachhaltigkeitsregion </a:t>
            </a:r>
            <a:r>
              <a:rPr lang="de-DE" sz="2000" b="1" dirty="0">
                <a:latin typeface="Oxygen"/>
              </a:rPr>
              <a:t>Uelzen </a:t>
            </a:r>
            <a:endParaRPr lang="de-DE" sz="2000" b="1" dirty="0" smtClean="0">
              <a:latin typeface="Oxygen"/>
            </a:endParaRPr>
          </a:p>
          <a:p>
            <a:pPr marL="342900" indent="-342900">
              <a:buAutoNum type="arabicPeriod"/>
            </a:pPr>
            <a:r>
              <a:rPr lang="de-DE" sz="2000" b="1" dirty="0" smtClean="0">
                <a:solidFill>
                  <a:srgbClr val="434343"/>
                </a:solidFill>
                <a:latin typeface="Oxygen"/>
              </a:rPr>
              <a:t>Was ist 360 Grad Nachhaltigkeitsbildung?</a:t>
            </a:r>
          </a:p>
          <a:p>
            <a:pPr marL="342900" indent="-342900">
              <a:buAutoNum type="arabicPeriod"/>
            </a:pPr>
            <a:r>
              <a:rPr lang="de-DE" sz="2000" b="1" dirty="0" smtClean="0">
                <a:solidFill>
                  <a:srgbClr val="434343"/>
                </a:solidFill>
                <a:latin typeface="Oxygen"/>
              </a:rPr>
              <a:t>Lernort </a:t>
            </a:r>
            <a:r>
              <a:rPr lang="de-DE" sz="2000" b="1" dirty="0">
                <a:solidFill>
                  <a:srgbClr val="434343"/>
                </a:solidFill>
                <a:latin typeface="Oxygen"/>
              </a:rPr>
              <a:t>für </a:t>
            </a:r>
            <a:r>
              <a:rPr lang="de-DE" sz="2000" b="1" dirty="0" smtClean="0">
                <a:solidFill>
                  <a:srgbClr val="434343"/>
                </a:solidFill>
                <a:latin typeface="Oxygen"/>
              </a:rPr>
              <a:t>Nachhaltigkeit und Klimaschutz</a:t>
            </a:r>
          </a:p>
          <a:p>
            <a:pPr marL="342900" indent="-342900">
              <a:buAutoNum type="arabicPeriod"/>
            </a:pPr>
            <a:r>
              <a:rPr lang="de-DE" sz="2000" b="1" dirty="0" smtClean="0">
                <a:solidFill>
                  <a:srgbClr val="FF0000"/>
                </a:solidFill>
                <a:latin typeface="Oxygen"/>
              </a:rPr>
              <a:t>Organisations- und Betriebsmodell BBS Campus Uelzen</a:t>
            </a:r>
          </a:p>
          <a:p>
            <a:pPr marL="342900" indent="-342900">
              <a:buAutoNum type="arabicPeriod"/>
            </a:pPr>
            <a:r>
              <a:rPr lang="de-DE" sz="2000" b="1" dirty="0" smtClean="0">
                <a:solidFill>
                  <a:srgbClr val="434343"/>
                </a:solidFill>
                <a:latin typeface="Oxygen"/>
              </a:rPr>
              <a:t>Entwicklung von digital- und nachhaltigkeitsorientierten Lern -, Aus- und Weiterbildungsarrangements mit Begleitforschung, Lernlaboren, … mit nationalen und internationalen Kooperationspartnern im </a:t>
            </a:r>
            <a:r>
              <a:rPr lang="de-DE" sz="2000" b="1" dirty="0" smtClean="0">
                <a:solidFill>
                  <a:srgbClr val="0070C0"/>
                </a:solidFill>
                <a:latin typeface="Oxygen"/>
              </a:rPr>
              <a:t>Exzellenz-Netzwerk Berufliche Bildung Nachhaltige Entwicklung BBNE </a:t>
            </a:r>
            <a:r>
              <a:rPr lang="de-DE" sz="2000" b="1" dirty="0" smtClean="0">
                <a:latin typeface="Oxygen"/>
              </a:rPr>
              <a:t>- 2024 bis 2026/27 … </a:t>
            </a:r>
          </a:p>
          <a:p>
            <a:r>
              <a:rPr lang="de-DE" sz="2000" b="1" dirty="0">
                <a:solidFill>
                  <a:srgbClr val="434343"/>
                </a:solidFill>
                <a:latin typeface="Oxygen"/>
              </a:rPr>
              <a:t> </a:t>
            </a:r>
            <a:r>
              <a:rPr lang="de-DE" sz="2000" b="1" dirty="0" smtClean="0">
                <a:solidFill>
                  <a:srgbClr val="434343"/>
                </a:solidFill>
                <a:latin typeface="Oxygen"/>
              </a:rPr>
              <a:t>   </a:t>
            </a:r>
          </a:p>
          <a:p>
            <a:endParaRPr lang="de-DE" sz="2000" b="1" dirty="0" smtClean="0">
              <a:solidFill>
                <a:srgbClr val="434343"/>
              </a:solidFill>
              <a:latin typeface="Oxygen"/>
            </a:endParaRPr>
          </a:p>
          <a:p>
            <a:endParaRPr lang="de-DE" dirty="0">
              <a:solidFill>
                <a:srgbClr val="434343"/>
              </a:solidFill>
              <a:latin typeface="Oxygen"/>
            </a:endParaRPr>
          </a:p>
          <a:p>
            <a:r>
              <a:rPr lang="de-DE" u="sng" dirty="0" smtClean="0">
                <a:solidFill>
                  <a:srgbClr val="434343"/>
                </a:solidFill>
                <a:latin typeface="Oxygen"/>
              </a:rPr>
              <a:t>Hinweis:</a:t>
            </a:r>
            <a:endParaRPr lang="de-DE" u="sng" dirty="0">
              <a:solidFill>
                <a:srgbClr val="434343"/>
              </a:solidFill>
              <a:latin typeface="Oxygen"/>
            </a:endParaRPr>
          </a:p>
          <a:p>
            <a:r>
              <a:rPr lang="de-DE" dirty="0" smtClean="0">
                <a:solidFill>
                  <a:srgbClr val="434343"/>
                </a:solidFill>
                <a:latin typeface="Oxygen"/>
              </a:rPr>
              <a:t>Im </a:t>
            </a:r>
            <a:r>
              <a:rPr lang="de-DE" dirty="0">
                <a:solidFill>
                  <a:srgbClr val="434343"/>
                </a:solidFill>
                <a:latin typeface="Oxygen"/>
              </a:rPr>
              <a:t>Februar 2020 wurde ein </a:t>
            </a:r>
            <a:r>
              <a:rPr lang="de-DE" b="1" dirty="0">
                <a:solidFill>
                  <a:srgbClr val="C00000"/>
                </a:solidFill>
                <a:latin typeface="Oxygen"/>
              </a:rPr>
              <a:t>zweisprachiger </a:t>
            </a:r>
            <a:r>
              <a:rPr lang="de-DE" b="1" dirty="0" smtClean="0">
                <a:solidFill>
                  <a:srgbClr val="C00000"/>
                </a:solidFill>
                <a:latin typeface="Oxygen"/>
              </a:rPr>
              <a:t>Film</a:t>
            </a:r>
          </a:p>
          <a:p>
            <a:r>
              <a:rPr lang="de-DE" b="1" dirty="0" smtClean="0">
                <a:solidFill>
                  <a:srgbClr val="0070C0"/>
                </a:solidFill>
                <a:latin typeface="Oxygen"/>
              </a:rPr>
              <a:t>BBS </a:t>
            </a:r>
            <a:r>
              <a:rPr lang="de-DE" b="1" dirty="0">
                <a:solidFill>
                  <a:srgbClr val="0070C0"/>
                </a:solidFill>
                <a:latin typeface="Oxygen"/>
              </a:rPr>
              <a:t>I Uelzen </a:t>
            </a:r>
            <a:r>
              <a:rPr lang="de-DE" b="1" dirty="0" smtClean="0">
                <a:solidFill>
                  <a:srgbClr val="0070C0"/>
                </a:solidFill>
                <a:latin typeface="Oxygen"/>
              </a:rPr>
              <a:t>- Wir leben Nachhaltigkeit! </a:t>
            </a:r>
            <a:r>
              <a:rPr lang="de-DE" dirty="0">
                <a:solidFill>
                  <a:srgbClr val="434343"/>
                </a:solidFill>
                <a:latin typeface="Oxygen"/>
              </a:rPr>
              <a:t>produziert: </a:t>
            </a:r>
            <a:r>
              <a:rPr lang="de-DE" dirty="0" smtClean="0">
                <a:solidFill>
                  <a:srgbClr val="434343"/>
                </a:solidFill>
                <a:latin typeface="Oxygen"/>
                <a:hlinkClick r:id="rId3"/>
              </a:rPr>
              <a:t>www.bbs1-uelzen.de</a:t>
            </a:r>
            <a:endParaRPr lang="de-DE" dirty="0" smtClean="0">
              <a:solidFill>
                <a:srgbClr val="434343"/>
              </a:solidFill>
              <a:latin typeface="Oxygen"/>
            </a:endParaRPr>
          </a:p>
          <a:p>
            <a:r>
              <a:rPr lang="de-DE" dirty="0" smtClean="0">
                <a:solidFill>
                  <a:srgbClr val="434343"/>
                </a:solidFill>
                <a:latin typeface="Oxygen"/>
              </a:rPr>
              <a:t>und </a:t>
            </a:r>
            <a:r>
              <a:rPr lang="de-DE" dirty="0">
                <a:solidFill>
                  <a:srgbClr val="434343"/>
                </a:solidFill>
                <a:latin typeface="Oxygen"/>
                <a:hlinkClick r:id="rId4"/>
              </a:rPr>
              <a:t>https://</a:t>
            </a:r>
            <a:r>
              <a:rPr lang="de-DE" dirty="0" smtClean="0">
                <a:solidFill>
                  <a:srgbClr val="434343"/>
                </a:solidFill>
                <a:latin typeface="Oxygen"/>
                <a:hlinkClick r:id="rId4"/>
              </a:rPr>
              <a:t>www.youtube.com/watch?v=jf19H_UgFmo</a:t>
            </a:r>
            <a:endParaRPr lang="de-DE" dirty="0" smtClean="0">
              <a:solidFill>
                <a:srgbClr val="434343"/>
              </a:solidFill>
              <a:latin typeface="Oxygen"/>
            </a:endParaRPr>
          </a:p>
          <a:p>
            <a:r>
              <a:rPr lang="de-DE" dirty="0" smtClean="0">
                <a:solidFill>
                  <a:srgbClr val="434343"/>
                </a:solidFill>
                <a:latin typeface="Oxygen"/>
              </a:rPr>
              <a:t> </a:t>
            </a:r>
            <a:r>
              <a:rPr lang="de-DE" dirty="0">
                <a:solidFill>
                  <a:srgbClr val="434343"/>
                </a:solidFill>
                <a:latin typeface="Oxygen"/>
              </a:rPr>
              <a:t>(vom Kooperations- und Finanzpartner </a:t>
            </a:r>
            <a:r>
              <a:rPr lang="de-DE" dirty="0" err="1">
                <a:solidFill>
                  <a:srgbClr val="434343"/>
                </a:solidFill>
                <a:latin typeface="Oxygen"/>
              </a:rPr>
              <a:t>Ostfalia</a:t>
            </a:r>
            <a:r>
              <a:rPr lang="de-DE" dirty="0">
                <a:solidFill>
                  <a:srgbClr val="434343"/>
                </a:solidFill>
                <a:latin typeface="Oxygen"/>
              </a:rPr>
              <a:t> – Prof. Dr. </a:t>
            </a:r>
            <a:r>
              <a:rPr lang="de-DE" dirty="0" err="1">
                <a:solidFill>
                  <a:srgbClr val="434343"/>
                </a:solidFill>
                <a:latin typeface="Oxygen"/>
              </a:rPr>
              <a:t>Launer</a:t>
            </a:r>
            <a:r>
              <a:rPr lang="de-DE" dirty="0">
                <a:solidFill>
                  <a:srgbClr val="434343"/>
                </a:solidFill>
                <a:latin typeface="Oxygen"/>
              </a:rPr>
              <a:t> dort eingestellt).</a:t>
            </a:r>
          </a:p>
          <a:p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endParaRPr lang="de-DE" b="0" i="0" dirty="0">
              <a:solidFill>
                <a:srgbClr val="434343"/>
              </a:solidFill>
              <a:effectLst/>
              <a:latin typeface="Oxygen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3933056"/>
            <a:ext cx="1440160" cy="16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30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536" y="260648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b="1" u="sng" dirty="0">
                <a:solidFill>
                  <a:srgbClr val="000000"/>
                </a:solidFill>
                <a:latin typeface="Oxygen"/>
              </a:rPr>
              <a:t>Sehr erfreuliche Nachrichten … </a:t>
            </a:r>
            <a:endParaRPr lang="de-DE" sz="2400" b="1" u="sng" dirty="0" smtClean="0">
              <a:solidFill>
                <a:srgbClr val="000000"/>
              </a:solidFill>
              <a:latin typeface="Oxygen"/>
            </a:endParaRPr>
          </a:p>
          <a:p>
            <a:pPr lvl="0"/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BBS I Uelzen: 1832 von der Stadt Uelzen gegründet </a:t>
            </a:r>
          </a:p>
          <a:p>
            <a:pPr lvl="0"/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- ein „weltoffener und vielfältiger“ Lernort </a:t>
            </a:r>
          </a:p>
          <a:p>
            <a:pPr lvl="0"/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für 34 Nationalitäten für fast 2000 Menschen und  Kooperationspartner von fast 2000 Betrieben in der Region wurde </a:t>
            </a:r>
            <a:endParaRPr lang="de-DE" sz="2000" b="1" dirty="0">
              <a:solidFill>
                <a:srgbClr val="000000"/>
              </a:solidFill>
              <a:latin typeface="Oxygen"/>
            </a:endParaRPr>
          </a:p>
          <a:p>
            <a:pPr lvl="0"/>
            <a:r>
              <a:rPr lang="de-DE" sz="2000" b="1" dirty="0">
                <a:solidFill>
                  <a:srgbClr val="000000"/>
                </a:solidFill>
                <a:latin typeface="Oxygen"/>
              </a:rPr>
              <a:t>i</a:t>
            </a:r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m Juni 2024 wurden wir von einer nationalen Jury für </a:t>
            </a:r>
          </a:p>
          <a:p>
            <a:pPr lvl="0"/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den </a:t>
            </a:r>
            <a:r>
              <a:rPr lang="de-DE" sz="2400" b="1" dirty="0" smtClean="0">
                <a:solidFill>
                  <a:srgbClr val="000000"/>
                </a:solidFill>
                <a:latin typeface="Oxygen"/>
              </a:rPr>
              <a:t>Deutschen Nachhaltigkeitspreis (DNP) 2025 </a:t>
            </a:r>
            <a:r>
              <a:rPr lang="de-DE" sz="2000" b="1" dirty="0" smtClean="0">
                <a:solidFill>
                  <a:srgbClr val="C00000"/>
                </a:solidFill>
                <a:latin typeface="Oxygen"/>
              </a:rPr>
              <a:t>nominiert</a:t>
            </a:r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.</a:t>
            </a:r>
          </a:p>
          <a:p>
            <a:pPr lvl="0"/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Schon das hat alle Mitglieder der Lernortgemeinschaft, unsere </a:t>
            </a:r>
            <a:r>
              <a:rPr lang="de-DE" sz="2000" b="1" u="sng" dirty="0" smtClean="0">
                <a:solidFill>
                  <a:srgbClr val="0070C0"/>
                </a:solidFill>
                <a:latin typeface="Oxygen"/>
              </a:rPr>
              <a:t>lokalen-nationalen und internationalen Partner/Unterstützer</a:t>
            </a:r>
          </a:p>
          <a:p>
            <a:pPr lvl="0"/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der BBS I Uelzen sehr gefreut. </a:t>
            </a:r>
          </a:p>
          <a:p>
            <a:pPr lvl="0"/>
            <a:endParaRPr lang="de-DE" sz="1000" b="1" dirty="0">
              <a:solidFill>
                <a:srgbClr val="000000"/>
              </a:solidFill>
              <a:latin typeface="Oxygen"/>
            </a:endParaRPr>
          </a:p>
          <a:p>
            <a:pPr lvl="0"/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Am 01.09.2024 haben wir erfahren, dass die BBS I Uelzen </a:t>
            </a:r>
            <a:r>
              <a:rPr lang="de-DE" sz="2400" b="1" dirty="0" smtClean="0">
                <a:solidFill>
                  <a:srgbClr val="C00000"/>
                </a:solidFill>
                <a:latin typeface="Oxygen"/>
              </a:rPr>
              <a:t>Finalist</a:t>
            </a:r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Oxygen"/>
              </a:rPr>
              <a:t>i</a:t>
            </a:r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st und freuen uns, am 28.11.2024 in Düsseldorf an der nationalen Auszeichnungsfeier teilnehmen zu dürfen. Bisher waren die </a:t>
            </a:r>
            <a:r>
              <a:rPr lang="de-DE" sz="2000" b="1" dirty="0" err="1" smtClean="0">
                <a:solidFill>
                  <a:srgbClr val="000000"/>
                </a:solidFill>
                <a:latin typeface="Oxygen"/>
              </a:rPr>
              <a:t>Bohlsener</a:t>
            </a:r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 Mühle – 2015 und 2024 DNP Sieger und auch die Fa. </a:t>
            </a:r>
            <a:r>
              <a:rPr lang="de-DE" sz="2000" b="1" dirty="0" err="1" smtClean="0">
                <a:solidFill>
                  <a:srgbClr val="000000"/>
                </a:solidFill>
                <a:latin typeface="Oxygen"/>
              </a:rPr>
              <a:t>Werkhaus</a:t>
            </a:r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 DNP Finalist. </a:t>
            </a:r>
          </a:p>
          <a:p>
            <a:pPr lvl="0"/>
            <a:endParaRPr lang="de-DE" sz="1000" b="1" dirty="0" smtClean="0">
              <a:solidFill>
                <a:srgbClr val="000000"/>
              </a:solidFill>
              <a:latin typeface="Oxygen"/>
            </a:endParaRPr>
          </a:p>
          <a:p>
            <a:pPr lvl="0"/>
            <a:r>
              <a:rPr lang="de-DE" sz="2000" b="1" dirty="0" smtClean="0">
                <a:solidFill>
                  <a:srgbClr val="000000"/>
                </a:solidFill>
                <a:latin typeface="Oxygen"/>
              </a:rPr>
              <a:t>Die drei Finalisten in der Kategorie: „Aus- und Weiterbildung“:</a:t>
            </a:r>
          </a:p>
          <a:p>
            <a:pPr lvl="0"/>
            <a:r>
              <a:rPr lang="de-DE" sz="2200" b="1" dirty="0" smtClean="0">
                <a:solidFill>
                  <a:srgbClr val="C00000"/>
                </a:solidFill>
                <a:latin typeface="Oxygen"/>
              </a:rPr>
              <a:t>Akademie für Natur- und Umweltschutz</a:t>
            </a:r>
            <a:r>
              <a:rPr lang="de-DE" sz="2200" b="1" dirty="0" smtClean="0">
                <a:solidFill>
                  <a:srgbClr val="000000"/>
                </a:solidFill>
                <a:latin typeface="Oxygen"/>
              </a:rPr>
              <a:t> Baden-Württemberg</a:t>
            </a:r>
          </a:p>
          <a:p>
            <a:pPr lvl="0"/>
            <a:r>
              <a:rPr lang="de-DE" sz="2200" b="1" u="sng" dirty="0" smtClean="0">
                <a:solidFill>
                  <a:srgbClr val="C00000"/>
                </a:solidFill>
                <a:latin typeface="Oxygen"/>
              </a:rPr>
              <a:t>Berufsbildende Schulen I Uelzen</a:t>
            </a:r>
            <a:r>
              <a:rPr lang="de-DE" sz="2200" b="1" u="sng" dirty="0" smtClean="0">
                <a:solidFill>
                  <a:srgbClr val="000000"/>
                </a:solidFill>
                <a:latin typeface="Oxygen"/>
              </a:rPr>
              <a:t> </a:t>
            </a:r>
            <a:r>
              <a:rPr lang="de-DE" sz="2200" b="1" dirty="0" smtClean="0">
                <a:solidFill>
                  <a:srgbClr val="000000"/>
                </a:solidFill>
                <a:latin typeface="Oxygen"/>
              </a:rPr>
              <a:t>(Niedersachsen)</a:t>
            </a:r>
          </a:p>
          <a:p>
            <a:pPr lvl="0"/>
            <a:r>
              <a:rPr lang="de-DE" sz="2200" b="1" dirty="0" smtClean="0">
                <a:solidFill>
                  <a:srgbClr val="C00000"/>
                </a:solidFill>
                <a:latin typeface="Oxygen"/>
              </a:rPr>
              <a:t>WBS Training Gruppe AG </a:t>
            </a:r>
            <a:r>
              <a:rPr lang="de-DE" sz="2200" b="1" dirty="0" smtClean="0">
                <a:solidFill>
                  <a:srgbClr val="000000"/>
                </a:solidFill>
                <a:latin typeface="Oxygen"/>
              </a:rPr>
              <a:t>(Berlin)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39" y="44624"/>
            <a:ext cx="169564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51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4280" y="411043"/>
            <a:ext cx="6858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b="1" u="sng" dirty="0">
                <a:solidFill>
                  <a:prstClr val="black"/>
                </a:solidFill>
                <a:latin typeface="Roboto"/>
              </a:rPr>
              <a:t>1</a:t>
            </a:r>
            <a:r>
              <a:rPr lang="de-DE" sz="2400" b="1" u="sng" dirty="0" smtClean="0">
                <a:solidFill>
                  <a:prstClr val="black"/>
                </a:solidFill>
                <a:latin typeface="Roboto"/>
              </a:rPr>
              <a:t>. Nachhalti</a:t>
            </a:r>
            <a:r>
              <a:rPr lang="de-DE" sz="2400" b="1" dirty="0" smtClean="0">
                <a:solidFill>
                  <a:prstClr val="black"/>
                </a:solidFill>
                <a:latin typeface="Roboto"/>
              </a:rPr>
              <a:t>g</a:t>
            </a:r>
            <a:r>
              <a:rPr lang="de-DE" sz="2400" b="1" u="sng" dirty="0" smtClean="0">
                <a:solidFill>
                  <a:prstClr val="black"/>
                </a:solidFill>
                <a:latin typeface="Roboto"/>
              </a:rPr>
              <a:t>keitsre</a:t>
            </a:r>
            <a:r>
              <a:rPr lang="de-DE" sz="2400" b="1" dirty="0" smtClean="0">
                <a:solidFill>
                  <a:prstClr val="black"/>
                </a:solidFill>
                <a:latin typeface="Roboto"/>
              </a:rPr>
              <a:t>g</a:t>
            </a:r>
            <a:r>
              <a:rPr lang="de-DE" sz="2400" b="1" u="sng" dirty="0" smtClean="0">
                <a:solidFill>
                  <a:prstClr val="black"/>
                </a:solidFill>
                <a:latin typeface="Roboto"/>
              </a:rPr>
              <a:t>ion </a:t>
            </a:r>
            <a:r>
              <a:rPr lang="de-DE" sz="2400" b="1" u="sng" dirty="0">
                <a:solidFill>
                  <a:prstClr val="black"/>
                </a:solidFill>
                <a:latin typeface="Roboto"/>
              </a:rPr>
              <a:t>Uelzen</a:t>
            </a:r>
          </a:p>
          <a:p>
            <a:pPr lvl="0"/>
            <a:endParaRPr lang="de-DE" sz="1200" b="1" dirty="0">
              <a:solidFill>
                <a:prstClr val="black"/>
              </a:solidFill>
              <a:latin typeface="Roboto"/>
            </a:endParaRPr>
          </a:p>
          <a:p>
            <a:pPr lvl="0"/>
            <a:r>
              <a:rPr lang="de-DE" b="1" dirty="0">
                <a:solidFill>
                  <a:prstClr val="black"/>
                </a:solidFill>
                <a:latin typeface="Roboto"/>
              </a:rPr>
              <a:t>Lobenswerte regionale Klimaschutz- </a:t>
            </a:r>
          </a:p>
          <a:p>
            <a:pPr lvl="0"/>
            <a:r>
              <a:rPr lang="de-DE" b="1" dirty="0">
                <a:solidFill>
                  <a:prstClr val="black"/>
                </a:solidFill>
                <a:latin typeface="Roboto"/>
              </a:rPr>
              <a:t>und Nachhaltigkeitsprojekte</a:t>
            </a:r>
          </a:p>
          <a:p>
            <a:pPr marL="342900" lvl="0" indent="-342900">
              <a:buFontTx/>
              <a:buChar char="-"/>
            </a:pPr>
            <a:r>
              <a:rPr lang="de-DE" dirty="0" smtClean="0">
                <a:solidFill>
                  <a:prstClr val="black"/>
                </a:solidFill>
                <a:latin typeface="Roboto"/>
              </a:rPr>
              <a:t>Hundertwasser-Bahnhof</a:t>
            </a:r>
          </a:p>
          <a:p>
            <a:pPr marL="342900" lvl="0" indent="-342900">
              <a:buFontTx/>
              <a:buChar char="-"/>
            </a:pPr>
            <a:r>
              <a:rPr lang="de-DE" b="1" dirty="0" smtClean="0">
                <a:solidFill>
                  <a:prstClr val="black"/>
                </a:solidFill>
                <a:latin typeface="Roboto"/>
              </a:rPr>
              <a:t>Nachhaltigkeitsorientierte Betriebe</a:t>
            </a:r>
            <a:r>
              <a:rPr lang="de-DE" dirty="0" smtClean="0">
                <a:solidFill>
                  <a:prstClr val="black"/>
                </a:solidFill>
                <a:latin typeface="Roboto"/>
              </a:rPr>
              <a:t>: </a:t>
            </a:r>
            <a:r>
              <a:rPr lang="de-DE" dirty="0" err="1" smtClean="0">
                <a:solidFill>
                  <a:prstClr val="black"/>
                </a:solidFill>
                <a:latin typeface="Roboto"/>
              </a:rPr>
              <a:t>Bohlsener</a:t>
            </a:r>
            <a:r>
              <a:rPr lang="de-DE" dirty="0" smtClean="0">
                <a:solidFill>
                  <a:prstClr val="black"/>
                </a:solidFill>
                <a:latin typeface="Roboto"/>
              </a:rPr>
              <a:t> Mühle, </a:t>
            </a:r>
          </a:p>
          <a:p>
            <a:pPr lvl="0"/>
            <a:r>
              <a:rPr lang="de-DE" dirty="0">
                <a:solidFill>
                  <a:prstClr val="black"/>
                </a:solidFill>
                <a:latin typeface="Roboto"/>
              </a:rPr>
              <a:t> </a:t>
            </a:r>
            <a:r>
              <a:rPr lang="de-DE" dirty="0" smtClean="0">
                <a:solidFill>
                  <a:prstClr val="black"/>
                </a:solidFill>
                <a:latin typeface="Roboto"/>
              </a:rPr>
              <a:t>    </a:t>
            </a:r>
            <a:r>
              <a:rPr lang="de-DE" dirty="0" err="1" smtClean="0">
                <a:solidFill>
                  <a:prstClr val="black"/>
                </a:solidFill>
                <a:latin typeface="Roboto"/>
              </a:rPr>
              <a:t>Werkhaus</a:t>
            </a:r>
            <a:r>
              <a:rPr lang="de-DE" dirty="0" smtClean="0">
                <a:solidFill>
                  <a:prstClr val="black"/>
                </a:solidFill>
                <a:latin typeface="Roboto"/>
              </a:rPr>
              <a:t>, </a:t>
            </a:r>
            <a:r>
              <a:rPr lang="de-DE" dirty="0" err="1" smtClean="0">
                <a:solidFill>
                  <a:prstClr val="black"/>
                </a:solidFill>
                <a:latin typeface="Roboto"/>
              </a:rPr>
              <a:t>Uelzena</a:t>
            </a:r>
            <a:r>
              <a:rPr lang="de-DE" dirty="0" smtClean="0">
                <a:solidFill>
                  <a:prstClr val="black"/>
                </a:solidFill>
                <a:latin typeface="Roboto"/>
              </a:rPr>
              <a:t>, Zuckerfabrik, Pfeifer, Heideglas, </a:t>
            </a:r>
          </a:p>
          <a:p>
            <a:pPr lvl="0"/>
            <a:r>
              <a:rPr lang="de-DE" dirty="0">
                <a:solidFill>
                  <a:prstClr val="black"/>
                </a:solidFill>
                <a:latin typeface="Roboto"/>
              </a:rPr>
              <a:t> </a:t>
            </a:r>
            <a:r>
              <a:rPr lang="de-DE" dirty="0" smtClean="0">
                <a:solidFill>
                  <a:prstClr val="black"/>
                </a:solidFill>
                <a:latin typeface="Roboto"/>
              </a:rPr>
              <a:t>    Friseurbetrieb (Claudia Schmidt, KHW Meisterin</a:t>
            </a:r>
            <a:r>
              <a:rPr lang="de-DE" dirty="0">
                <a:solidFill>
                  <a:prstClr val="black"/>
                </a:solidFill>
                <a:latin typeface="Roboto"/>
              </a:rPr>
              <a:t>), </a:t>
            </a:r>
            <a:r>
              <a:rPr lang="de-DE" dirty="0" smtClean="0">
                <a:solidFill>
                  <a:prstClr val="black"/>
                </a:solidFill>
                <a:latin typeface="Roboto"/>
              </a:rPr>
              <a:t>…</a:t>
            </a:r>
          </a:p>
          <a:p>
            <a:pPr marL="285750" lvl="0" indent="-285750">
              <a:buFontTx/>
              <a:buChar char="-"/>
            </a:pPr>
            <a:r>
              <a:rPr lang="de-DE" b="1" dirty="0" smtClean="0">
                <a:latin typeface="Roboto"/>
              </a:rPr>
              <a:t>BBS I </a:t>
            </a:r>
            <a:r>
              <a:rPr lang="de-DE" b="1" dirty="0">
                <a:latin typeface="Roboto"/>
              </a:rPr>
              <a:t>Uelzen: Auf dem Weg zum </a:t>
            </a:r>
            <a:r>
              <a:rPr lang="de-DE" b="1" dirty="0" smtClean="0">
                <a:solidFill>
                  <a:srgbClr val="0070C0"/>
                </a:solidFill>
                <a:latin typeface="Roboto"/>
              </a:rPr>
              <a:t>„weltoffenen“ </a:t>
            </a:r>
            <a:r>
              <a:rPr lang="de-DE" b="1" dirty="0" smtClean="0">
                <a:solidFill>
                  <a:srgbClr val="C00000"/>
                </a:solidFill>
                <a:latin typeface="Roboto"/>
              </a:rPr>
              <a:t>Exzellenzzentrum Beruflicher </a:t>
            </a:r>
            <a:r>
              <a:rPr lang="de-DE" b="1" dirty="0">
                <a:solidFill>
                  <a:srgbClr val="C00000"/>
                </a:solidFill>
                <a:latin typeface="Roboto"/>
              </a:rPr>
              <a:t>Bildung mit 360 Grad </a:t>
            </a:r>
            <a:r>
              <a:rPr lang="de-DE" b="1" dirty="0" smtClean="0">
                <a:solidFill>
                  <a:srgbClr val="C00000"/>
                </a:solidFill>
                <a:latin typeface="Roboto"/>
              </a:rPr>
              <a:t>Nachhaltigkeitsbildung in Europa   </a:t>
            </a:r>
            <a:r>
              <a:rPr lang="de-DE" b="1" dirty="0" smtClean="0">
                <a:solidFill>
                  <a:srgbClr val="0070C0"/>
                </a:solidFill>
                <a:latin typeface="Roboto"/>
              </a:rPr>
              <a:t>     </a:t>
            </a:r>
            <a:endParaRPr lang="de-DE" b="1" dirty="0">
              <a:solidFill>
                <a:srgbClr val="0070C0"/>
              </a:solidFill>
              <a:latin typeface="Roboto"/>
            </a:endParaRPr>
          </a:p>
          <a:p>
            <a:pPr marL="342900" lvl="0" indent="-342900">
              <a:buFontTx/>
              <a:buChar char="-"/>
            </a:pPr>
            <a:r>
              <a:rPr lang="de-DE" dirty="0">
                <a:solidFill>
                  <a:prstClr val="black"/>
                </a:solidFill>
                <a:latin typeface="Roboto"/>
              </a:rPr>
              <a:t>E-Tankstellenausbau</a:t>
            </a:r>
          </a:p>
          <a:p>
            <a:pPr marL="342900" lvl="0" indent="-342900">
              <a:buFontTx/>
              <a:buChar char="-"/>
            </a:pPr>
            <a:r>
              <a:rPr lang="de-DE" dirty="0">
                <a:solidFill>
                  <a:prstClr val="black"/>
                </a:solidFill>
                <a:latin typeface="Roboto"/>
              </a:rPr>
              <a:t>PV-Park an der JVA Uelzen</a:t>
            </a:r>
          </a:p>
          <a:p>
            <a:pPr marL="342900" lvl="0" indent="-342900">
              <a:buFontTx/>
              <a:buChar char="-"/>
            </a:pPr>
            <a:r>
              <a:rPr lang="de-DE" dirty="0">
                <a:solidFill>
                  <a:prstClr val="black"/>
                </a:solidFill>
                <a:latin typeface="Roboto"/>
              </a:rPr>
              <a:t>Radwegeausbau für mehr nachhaltige Mobilität</a:t>
            </a:r>
          </a:p>
          <a:p>
            <a:pPr marL="342900" lvl="0" indent="-342900">
              <a:buFontTx/>
              <a:buChar char="-"/>
            </a:pPr>
            <a:r>
              <a:rPr lang="de-DE" dirty="0" smtClean="0">
                <a:solidFill>
                  <a:prstClr val="black"/>
                </a:solidFill>
                <a:latin typeface="Roboto"/>
              </a:rPr>
              <a:t>Elektrobusse</a:t>
            </a:r>
          </a:p>
          <a:p>
            <a:pPr marL="342900" lvl="0" indent="-342900">
              <a:buFontTx/>
              <a:buChar char="-"/>
            </a:pPr>
            <a:r>
              <a:rPr lang="de-DE" dirty="0" smtClean="0">
                <a:solidFill>
                  <a:prstClr val="black"/>
                </a:solidFill>
                <a:latin typeface="Roboto"/>
              </a:rPr>
              <a:t>Windkraft-Parks</a:t>
            </a:r>
            <a:endParaRPr lang="de-DE" dirty="0">
              <a:solidFill>
                <a:prstClr val="black"/>
              </a:solidFill>
              <a:latin typeface="Roboto"/>
            </a:endParaRPr>
          </a:p>
          <a:p>
            <a:pPr marL="342900" lvl="0" indent="-342900">
              <a:buFontTx/>
              <a:buChar char="-"/>
            </a:pPr>
            <a:r>
              <a:rPr lang="de-DE" dirty="0">
                <a:solidFill>
                  <a:prstClr val="black"/>
                </a:solidFill>
                <a:latin typeface="Roboto"/>
              </a:rPr>
              <a:t>Klimaschutzprogramm</a:t>
            </a:r>
          </a:p>
          <a:p>
            <a:pPr marL="342900" lvl="0" indent="-342900">
              <a:buFontTx/>
              <a:buChar char="-"/>
            </a:pPr>
            <a:r>
              <a:rPr lang="de-DE" dirty="0">
                <a:solidFill>
                  <a:prstClr val="black"/>
                </a:solidFill>
                <a:latin typeface="Roboto"/>
              </a:rPr>
              <a:t>Seit 3.6.21 gibt es einen </a:t>
            </a:r>
            <a:r>
              <a:rPr lang="de-DE" b="1" u="sng" dirty="0">
                <a:solidFill>
                  <a:prstClr val="black"/>
                </a:solidFill>
                <a:latin typeface="Roboto"/>
              </a:rPr>
              <a:t>Nachhaltigkeitsrat – Re</a:t>
            </a:r>
            <a:r>
              <a:rPr lang="de-DE" b="1" dirty="0">
                <a:solidFill>
                  <a:prstClr val="black"/>
                </a:solidFill>
                <a:latin typeface="Roboto"/>
              </a:rPr>
              <a:t>g</a:t>
            </a:r>
            <a:r>
              <a:rPr lang="de-DE" b="1" u="sng" dirty="0">
                <a:solidFill>
                  <a:prstClr val="black"/>
                </a:solidFill>
                <a:latin typeface="Roboto"/>
              </a:rPr>
              <a:t>ion Uelzen</a:t>
            </a:r>
            <a:r>
              <a:rPr lang="de-DE" b="1" dirty="0">
                <a:solidFill>
                  <a:prstClr val="black"/>
                </a:solidFill>
                <a:latin typeface="Roboto"/>
              </a:rPr>
              <a:t> </a:t>
            </a:r>
            <a:r>
              <a:rPr lang="de-DE" dirty="0">
                <a:solidFill>
                  <a:prstClr val="black"/>
                </a:solidFill>
                <a:latin typeface="Roboto"/>
              </a:rPr>
              <a:t>(</a:t>
            </a:r>
            <a:r>
              <a:rPr lang="de-DE" b="1" dirty="0">
                <a:solidFill>
                  <a:prstClr val="black"/>
                </a:solidFill>
                <a:latin typeface="Roboto"/>
              </a:rPr>
              <a:t>Geschäftsstelle BBS 1 Uelzen</a:t>
            </a:r>
            <a:r>
              <a:rPr lang="de-DE" dirty="0">
                <a:solidFill>
                  <a:prstClr val="black"/>
                </a:solidFill>
                <a:latin typeface="Roboto"/>
              </a:rPr>
              <a:t>)</a:t>
            </a:r>
          </a:p>
          <a:p>
            <a:pPr marL="342900" lvl="0" indent="-342900">
              <a:buFontTx/>
              <a:buChar char="-"/>
            </a:pPr>
            <a:r>
              <a:rPr lang="de-DE" dirty="0">
                <a:solidFill>
                  <a:prstClr val="black"/>
                </a:solidFill>
                <a:latin typeface="Roboto"/>
              </a:rPr>
              <a:t>Neubau eines energieeffizienten </a:t>
            </a:r>
            <a:r>
              <a:rPr lang="de-DE" dirty="0" smtClean="0">
                <a:solidFill>
                  <a:prstClr val="black"/>
                </a:solidFill>
                <a:latin typeface="Roboto"/>
              </a:rPr>
              <a:t>Kreishauses</a:t>
            </a:r>
          </a:p>
          <a:p>
            <a:pPr marL="342900" lvl="0" indent="-342900">
              <a:buFontTx/>
              <a:buChar char="-"/>
            </a:pPr>
            <a:r>
              <a:rPr lang="de-DE" dirty="0" smtClean="0">
                <a:solidFill>
                  <a:prstClr val="black"/>
                </a:solidFill>
                <a:latin typeface="Roboto"/>
              </a:rPr>
              <a:t>Planung </a:t>
            </a:r>
            <a:r>
              <a:rPr lang="de-DE" b="1" dirty="0">
                <a:solidFill>
                  <a:prstClr val="black"/>
                </a:solidFill>
                <a:latin typeface="Roboto"/>
              </a:rPr>
              <a:t>„klimapositiven BBS Campus Uelzen“</a:t>
            </a:r>
            <a:r>
              <a:rPr lang="de-DE" dirty="0">
                <a:solidFill>
                  <a:prstClr val="black"/>
                </a:solidFill>
                <a:latin typeface="Roboto"/>
              </a:rPr>
              <a:t> mit Quartiers- und Mobilitätskonzept</a:t>
            </a:r>
          </a:p>
          <a:p>
            <a:pPr marL="342900" lvl="0" indent="-342900">
              <a:buFontTx/>
              <a:buChar char="-"/>
            </a:pPr>
            <a:r>
              <a:rPr lang="de-DE" dirty="0">
                <a:solidFill>
                  <a:prstClr val="black"/>
                </a:solidFill>
                <a:latin typeface="Roboto"/>
              </a:rPr>
              <a:t>…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8123"/>
            <a:ext cx="2578026" cy="196412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10" y="2752652"/>
            <a:ext cx="1872208" cy="24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6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endParaRPr lang="de-DE" b="0" i="0" dirty="0">
              <a:solidFill>
                <a:srgbClr val="434343"/>
              </a:solidFill>
              <a:effectLst/>
              <a:latin typeface="Oxygen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536" y="188640"/>
            <a:ext cx="83529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2</a:t>
            </a:r>
            <a:r>
              <a:rPr lang="de-DE" sz="2400" b="1" dirty="0" smtClean="0"/>
              <a:t>. Lernort </a:t>
            </a:r>
            <a:r>
              <a:rPr lang="de-DE" sz="2400" b="1" dirty="0"/>
              <a:t>für Nachhaltigkeit und Klimaschutz </a:t>
            </a:r>
          </a:p>
          <a:p>
            <a:r>
              <a:rPr lang="de-DE" dirty="0" smtClean="0"/>
              <a:t>Wir sind eine von 65 </a:t>
            </a:r>
            <a:r>
              <a:rPr lang="de-DE" dirty="0" err="1" smtClean="0"/>
              <a:t>nds</a:t>
            </a:r>
            <a:r>
              <a:rPr lang="de-DE" dirty="0" smtClean="0"/>
              <a:t>. Zukunftsschulen und auch im Netzwerk Werkstatt Zukunftsschulen aktiv. Wir teilen </a:t>
            </a:r>
            <a:r>
              <a:rPr lang="de-DE" b="1" dirty="0" smtClean="0"/>
              <a:t>unsere Lernmaterialien, unser 360 Grad Organisationsmodell </a:t>
            </a:r>
            <a:r>
              <a:rPr lang="de-DE" dirty="0" smtClean="0"/>
              <a:t>und die </a:t>
            </a:r>
            <a:r>
              <a:rPr lang="de-DE" b="1" dirty="0" err="1" smtClean="0"/>
              <a:t>DunE</a:t>
            </a:r>
            <a:r>
              <a:rPr lang="de-DE" b="1" dirty="0" smtClean="0"/>
              <a:t>-BB-EU Checkliste, eine Selbstevaluations-Matrix für berufliche Lernorte, </a:t>
            </a:r>
            <a:r>
              <a:rPr lang="de-DE" dirty="0" smtClean="0"/>
              <a:t>die sich zu einem </a:t>
            </a:r>
            <a:r>
              <a:rPr lang="de-DE" b="1" dirty="0" smtClean="0"/>
              <a:t>Exzellenzzentrum Beruflicher Bildung in EUROPA </a:t>
            </a:r>
            <a:r>
              <a:rPr lang="de-DE" dirty="0" smtClean="0"/>
              <a:t>weiterentwickeln wollen</a:t>
            </a:r>
            <a:r>
              <a:rPr lang="de-DE" b="1" dirty="0" smtClean="0"/>
              <a:t>,  </a:t>
            </a:r>
            <a:r>
              <a:rPr lang="de-DE" dirty="0" smtClean="0"/>
              <a:t>auch mit </a:t>
            </a:r>
            <a:r>
              <a:rPr lang="de-DE" dirty="0" err="1" smtClean="0"/>
              <a:t>nds</a:t>
            </a:r>
            <a:r>
              <a:rPr lang="de-DE" dirty="0" smtClean="0"/>
              <a:t>. </a:t>
            </a:r>
            <a:r>
              <a:rPr lang="de-DE" dirty="0"/>
              <a:t>a</a:t>
            </a:r>
            <a:r>
              <a:rPr lang="de-DE" dirty="0" smtClean="0"/>
              <a:t>llgemein bildenden Schulen und anderen </a:t>
            </a:r>
            <a:r>
              <a:rPr lang="de-DE" dirty="0" err="1" smtClean="0"/>
              <a:t>nds</a:t>
            </a:r>
            <a:r>
              <a:rPr lang="de-DE" dirty="0" smtClean="0"/>
              <a:t>. </a:t>
            </a:r>
            <a:r>
              <a:rPr lang="de-DE" dirty="0" err="1" smtClean="0"/>
              <a:t>ReKos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Wir haben das europäische Berufsbildungsnetzwerk </a:t>
            </a:r>
            <a:r>
              <a:rPr lang="de-DE" b="1" dirty="0" err="1" smtClean="0"/>
              <a:t>DunE</a:t>
            </a:r>
            <a:r>
              <a:rPr lang="de-DE" b="1" dirty="0" smtClean="0"/>
              <a:t>-BB-EU</a:t>
            </a:r>
            <a:r>
              <a:rPr lang="de-DE" dirty="0" smtClean="0"/>
              <a:t> von 2019 – 2022 gegründet, geleitet und einen Leitfaden und eine </a:t>
            </a:r>
            <a:r>
              <a:rPr lang="de-DE" b="1" u="sng" dirty="0" smtClean="0"/>
              <a:t>Checkliste</a:t>
            </a:r>
            <a:r>
              <a:rPr lang="de-DE" dirty="0" smtClean="0"/>
              <a:t> zur Gestaltung von „</a:t>
            </a:r>
            <a:r>
              <a:rPr lang="de-DE" b="1" dirty="0" smtClean="0"/>
              <a:t>D</a:t>
            </a:r>
            <a:r>
              <a:rPr lang="de-DE" dirty="0" smtClean="0"/>
              <a:t>igital </a:t>
            </a:r>
            <a:r>
              <a:rPr lang="de-DE" b="1" dirty="0" smtClean="0"/>
              <a:t>u</a:t>
            </a:r>
            <a:r>
              <a:rPr lang="de-DE" dirty="0" smtClean="0"/>
              <a:t>nterstützten und </a:t>
            </a:r>
            <a:r>
              <a:rPr lang="de-DE" b="1" dirty="0" smtClean="0"/>
              <a:t>n</a:t>
            </a:r>
            <a:r>
              <a:rPr lang="de-DE" dirty="0" smtClean="0"/>
              <a:t>achhaltigkeitsorientierten </a:t>
            </a:r>
            <a:r>
              <a:rPr lang="de-DE" b="1" dirty="0" smtClean="0"/>
              <a:t>E</a:t>
            </a:r>
            <a:r>
              <a:rPr lang="de-DE" dirty="0" smtClean="0"/>
              <a:t>xzellenzzentren </a:t>
            </a:r>
            <a:r>
              <a:rPr lang="de-DE" b="1" dirty="0" smtClean="0"/>
              <a:t>B</a:t>
            </a:r>
            <a:r>
              <a:rPr lang="de-DE" dirty="0" smtClean="0"/>
              <a:t>eruflicher </a:t>
            </a:r>
            <a:r>
              <a:rPr lang="de-DE" b="1" dirty="0" smtClean="0"/>
              <a:t>B</a:t>
            </a:r>
            <a:r>
              <a:rPr lang="de-DE" dirty="0" smtClean="0"/>
              <a:t>ildung in </a:t>
            </a:r>
            <a:r>
              <a:rPr lang="de-DE" b="1" dirty="0" smtClean="0"/>
              <a:t>EU</a:t>
            </a:r>
            <a:r>
              <a:rPr lang="de-DE" dirty="0" smtClean="0"/>
              <a:t>ROPA“ mit unseren </a:t>
            </a:r>
            <a:r>
              <a:rPr lang="de-DE" dirty="0"/>
              <a:t>P</a:t>
            </a:r>
            <a:r>
              <a:rPr lang="de-DE" dirty="0" smtClean="0"/>
              <a:t>artnern erarbeitet und europaweit veröffentlicht. </a:t>
            </a:r>
          </a:p>
          <a:p>
            <a:endParaRPr lang="de-DE" dirty="0"/>
          </a:p>
          <a:p>
            <a:r>
              <a:rPr lang="de-DE" dirty="0" smtClean="0"/>
              <a:t>Das </a:t>
            </a:r>
            <a:r>
              <a:rPr lang="de-DE" dirty="0" err="1" smtClean="0"/>
              <a:t>DunE</a:t>
            </a:r>
            <a:r>
              <a:rPr lang="de-DE" dirty="0" smtClean="0"/>
              <a:t>-BB-EU Netzwerk wurde am 31.05.2022 zum </a:t>
            </a:r>
            <a:r>
              <a:rPr lang="de-DE" b="1" dirty="0" smtClean="0"/>
              <a:t>globalen Exzellenz-Netzwerk Berufliche Bildung Nachhaltige Entwicklung BBNE </a:t>
            </a:r>
            <a:r>
              <a:rPr lang="de-DE" dirty="0" smtClean="0"/>
              <a:t>weiterentwickelt und wird weiterhin von den BBS I Uelzen geleitet.</a:t>
            </a:r>
          </a:p>
          <a:p>
            <a:r>
              <a:rPr lang="de-DE" dirty="0" smtClean="0"/>
              <a:t>Vom 12.06. – 15.06.2023 fand bei uns in Uelzen eine hybride Exzellenz-Netzwerk BBNE Konferenz mit anreisenden Partnern aus Europa (Estland, Frankreich, Italien, Malta, Österreich, …)  statt.</a:t>
            </a:r>
          </a:p>
          <a:p>
            <a:r>
              <a:rPr lang="de-DE" dirty="0" smtClean="0"/>
              <a:t>Weitere Informationen unter</a:t>
            </a:r>
            <a:r>
              <a:rPr lang="de-DE" dirty="0"/>
              <a:t>:   </a:t>
            </a:r>
            <a:r>
              <a:rPr lang="de-DE" b="1" dirty="0">
                <a:solidFill>
                  <a:srgbClr val="FF0000"/>
                </a:solidFill>
                <a:hlinkClick r:id="rId3"/>
              </a:rPr>
              <a:t>https://www.ex-n-bbne.de</a:t>
            </a:r>
            <a:r>
              <a:rPr lang="de-DE" b="1" dirty="0" smtClean="0">
                <a:solidFill>
                  <a:srgbClr val="FF0000"/>
                </a:solidFill>
                <a:hlinkClick r:id="rId3"/>
              </a:rPr>
              <a:t>/</a:t>
            </a:r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28121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-171400"/>
            <a:ext cx="9019728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b="1" dirty="0" smtClean="0">
              <a:latin typeface="Oxygen"/>
            </a:endParaRPr>
          </a:p>
          <a:p>
            <a:endParaRPr lang="de-DE" sz="2000" b="1" dirty="0" smtClean="0">
              <a:solidFill>
                <a:srgbClr val="0070C0"/>
              </a:solidFill>
              <a:latin typeface="Oxygen"/>
            </a:endParaRPr>
          </a:p>
          <a:p>
            <a:endParaRPr lang="de-DE" sz="2000" b="1" dirty="0">
              <a:solidFill>
                <a:srgbClr val="0070C0"/>
              </a:solidFill>
              <a:latin typeface="Oxygen"/>
            </a:endParaRPr>
          </a:p>
          <a:p>
            <a:endParaRPr lang="de-DE" sz="2000" b="1" dirty="0" smtClean="0">
              <a:solidFill>
                <a:srgbClr val="0070C0"/>
              </a:solidFill>
              <a:latin typeface="Oxygen"/>
            </a:endParaRPr>
          </a:p>
          <a:p>
            <a:endParaRPr lang="de-DE" sz="2000" b="1" dirty="0">
              <a:solidFill>
                <a:srgbClr val="0070C0"/>
              </a:solidFill>
              <a:latin typeface="Oxygen"/>
            </a:endParaRPr>
          </a:p>
          <a:p>
            <a:endParaRPr lang="de-DE" sz="2000" b="1" dirty="0" smtClean="0">
              <a:solidFill>
                <a:srgbClr val="0070C0"/>
              </a:solidFill>
              <a:latin typeface="Oxygen"/>
            </a:endParaRPr>
          </a:p>
          <a:p>
            <a:endParaRPr lang="de-DE" sz="2000" b="1" dirty="0">
              <a:solidFill>
                <a:srgbClr val="0070C0"/>
              </a:solidFill>
              <a:latin typeface="Oxygen"/>
            </a:endParaRPr>
          </a:p>
          <a:p>
            <a:endParaRPr lang="de-DE" sz="2000" b="1" dirty="0" smtClean="0">
              <a:solidFill>
                <a:srgbClr val="0070C0"/>
              </a:solidFill>
              <a:latin typeface="Oxygen"/>
            </a:endParaRPr>
          </a:p>
          <a:p>
            <a:endParaRPr lang="de-DE" sz="2000" b="1" dirty="0">
              <a:solidFill>
                <a:srgbClr val="0070C0"/>
              </a:solidFill>
              <a:latin typeface="Oxygen"/>
            </a:endParaRPr>
          </a:p>
          <a:p>
            <a:endParaRPr lang="de-DE" sz="2000" b="1" dirty="0" smtClean="0">
              <a:solidFill>
                <a:srgbClr val="0070C0"/>
              </a:solidFill>
              <a:latin typeface="Oxygen"/>
            </a:endParaRPr>
          </a:p>
          <a:p>
            <a:endParaRPr lang="de-DE" sz="2000" b="1" dirty="0">
              <a:solidFill>
                <a:srgbClr val="0070C0"/>
              </a:solidFill>
              <a:latin typeface="Oxygen"/>
            </a:endParaRPr>
          </a:p>
          <a:p>
            <a:endParaRPr lang="de-DE" sz="2000" b="1" dirty="0" smtClean="0">
              <a:solidFill>
                <a:srgbClr val="0070C0"/>
              </a:solidFill>
              <a:latin typeface="Oxygen"/>
            </a:endParaRPr>
          </a:p>
          <a:p>
            <a:endParaRPr lang="de-DE" sz="2000" b="1" dirty="0">
              <a:solidFill>
                <a:srgbClr val="0070C0"/>
              </a:solidFill>
              <a:latin typeface="Oxygen"/>
            </a:endParaRPr>
          </a:p>
          <a:p>
            <a:endParaRPr lang="de-DE" sz="2000" b="1" dirty="0" smtClean="0">
              <a:solidFill>
                <a:srgbClr val="0070C0"/>
              </a:solidFill>
              <a:latin typeface="Oxygen"/>
            </a:endParaRPr>
          </a:p>
          <a:p>
            <a:endParaRPr lang="de-DE" sz="2000" b="1" dirty="0">
              <a:solidFill>
                <a:srgbClr val="0070C0"/>
              </a:solidFill>
              <a:latin typeface="Oxygen"/>
            </a:endParaRPr>
          </a:p>
          <a:p>
            <a:endParaRPr lang="de-DE" sz="2000" b="1" dirty="0" smtClean="0">
              <a:solidFill>
                <a:srgbClr val="0070C0"/>
              </a:solidFill>
              <a:latin typeface="Oxygen"/>
            </a:endParaRPr>
          </a:p>
          <a:p>
            <a:endParaRPr lang="de-DE" sz="2000" b="1" dirty="0" smtClean="0">
              <a:solidFill>
                <a:srgbClr val="0070C0"/>
              </a:solidFill>
              <a:latin typeface="Oxygen"/>
            </a:endParaRPr>
          </a:p>
          <a:p>
            <a:endParaRPr lang="de-DE" sz="2000" b="1" dirty="0">
              <a:solidFill>
                <a:srgbClr val="0070C0"/>
              </a:solidFill>
              <a:latin typeface="Oxygen"/>
            </a:endParaRPr>
          </a:p>
          <a:p>
            <a:endParaRPr lang="de-DE" sz="2000" b="1" dirty="0">
              <a:solidFill>
                <a:srgbClr val="0070C0"/>
              </a:solidFill>
              <a:latin typeface="Oxygen"/>
            </a:endParaRPr>
          </a:p>
          <a:p>
            <a:endParaRPr lang="de-DE" sz="2000" b="1" dirty="0" smtClean="0">
              <a:latin typeface="Oxygen"/>
            </a:endParaRPr>
          </a:p>
          <a:p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endParaRPr lang="de-DE" b="0" i="0" dirty="0">
              <a:solidFill>
                <a:srgbClr val="434343"/>
              </a:solidFill>
              <a:effectLst/>
              <a:latin typeface="Oxyge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544611"/>
            <a:ext cx="7848872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EU-Kommission und auch Europapolitiker unterstützen die Weiterentwicklung der BBS I Uelzen hin zu einem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„Center </a:t>
            </a:r>
            <a:r>
              <a:rPr kumimoji="0" lang="de-DE" alt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Vocational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Excellence (</a:t>
            </a:r>
            <a:r>
              <a:rPr kumimoji="0" lang="de-DE" alt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de-DE" alt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Development VESD</a:t>
            </a:r>
            <a:r>
              <a:rPr kumimoji="0" lang="de-DE" altLang="de-DE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Exzellenzzentrum Beruflicher Bildung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Nachhaltige Entwicklung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(mit 360 Grad Nachhaltigkeitsbildung) 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BBNE in Europa“</a:t>
            </a: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Schirmherrin 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kumimoji="0" lang="de-DE" alt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DunE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-BB-EU Berufsbildungsnetzwerkes  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Exzellenznetzwerk Berufliche Bildung Nachhaltige Entwicklung BBNE</a:t>
            </a: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Grafik 2" descr="Lena DÜP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19" y="2831931"/>
            <a:ext cx="2152773" cy="26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5648181"/>
            <a:ext cx="91440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Bildquelle: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https://www.europarl.europa.eu/meps/de/99945/LENA_DUPONT/home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 </a:t>
            </a:r>
            <a:r>
              <a:rPr kumimoji="0" lang="de-DE" alt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Düpont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Abgeordnete Europäisches Parlament</a:t>
            </a: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Fraktion der Europäischen Volkspartei (Christdemokraten)</a:t>
            </a: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92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6206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-171400"/>
            <a:ext cx="90197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b="1" dirty="0" smtClean="0">
              <a:latin typeface="Oxygen"/>
            </a:endParaRPr>
          </a:p>
          <a:p>
            <a:endParaRPr lang="de-DE" sz="2000" b="1" dirty="0" smtClean="0">
              <a:solidFill>
                <a:srgbClr val="0070C0"/>
              </a:solidFill>
              <a:latin typeface="Oxygen"/>
            </a:endParaRPr>
          </a:p>
          <a:p>
            <a:endParaRPr lang="de-DE" sz="2000" b="1" dirty="0">
              <a:solidFill>
                <a:srgbClr val="0070C0"/>
              </a:solidFill>
              <a:latin typeface="Oxygen"/>
            </a:endParaRPr>
          </a:p>
          <a:p>
            <a:endParaRPr lang="de-DE" sz="2000" b="1" dirty="0" smtClean="0">
              <a:latin typeface="Oxygen"/>
            </a:endParaRPr>
          </a:p>
          <a:p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r>
              <a:rPr lang="de-DE" dirty="0">
                <a:solidFill>
                  <a:srgbClr val="434343"/>
                </a:solidFill>
                <a:latin typeface="Oxygen"/>
              </a:rPr>
              <a:t/>
            </a:r>
            <a:br>
              <a:rPr lang="de-DE" dirty="0">
                <a:solidFill>
                  <a:srgbClr val="434343"/>
                </a:solidFill>
                <a:latin typeface="Oxygen"/>
              </a:rPr>
            </a:br>
            <a:endParaRPr lang="de-DE" b="0" i="0" dirty="0">
              <a:solidFill>
                <a:srgbClr val="434343"/>
              </a:solidFill>
              <a:effectLst/>
              <a:latin typeface="Oxygen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6" y="476672"/>
            <a:ext cx="870274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12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1490</Words>
  <Application>Microsoft Office PowerPoint</Application>
  <PresentationFormat>Bildschirmpräsentation (4:3)</PresentationFormat>
  <Paragraphs>373</Paragraphs>
  <Slides>32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19</vt:i4>
      </vt:variant>
      <vt:variant>
        <vt:lpstr>Folientitel</vt:lpstr>
      </vt:variant>
      <vt:variant>
        <vt:i4>32</vt:i4>
      </vt:variant>
    </vt:vector>
  </HeadingPairs>
  <TitlesOfParts>
    <vt:vector size="59" baseType="lpstr">
      <vt:lpstr>Arial</vt:lpstr>
      <vt:lpstr>Arial Narrow</vt:lpstr>
      <vt:lpstr>Calibri</vt:lpstr>
      <vt:lpstr>Calibri Light</vt:lpstr>
      <vt:lpstr>Oxygen</vt:lpstr>
      <vt:lpstr>Roboto</vt:lpstr>
      <vt:lpstr>Times New Roman</vt:lpstr>
      <vt:lpstr>Verdana</vt:lpstr>
      <vt:lpstr>1_Standarddesign</vt:lpstr>
      <vt:lpstr>2_Standarddesign</vt:lpstr>
      <vt:lpstr>Office</vt:lpstr>
      <vt:lpstr>Standarddesign</vt:lpstr>
      <vt:lpstr>3_Standarddesign</vt:lpstr>
      <vt:lpstr>4_Standarddesign</vt:lpstr>
      <vt:lpstr>5_Standarddesign</vt:lpstr>
      <vt:lpstr>6_Standarddesign</vt:lpstr>
      <vt:lpstr>7_Standarddesign</vt:lpstr>
      <vt:lpstr>8_Standarddesign</vt:lpstr>
      <vt:lpstr>9_Standarddesign</vt:lpstr>
      <vt:lpstr>10_Standarddesign</vt:lpstr>
      <vt:lpstr>11_Standarddesign</vt:lpstr>
      <vt:lpstr>12_Standarddesign</vt:lpstr>
      <vt:lpstr>13_Standarddesign</vt:lpstr>
      <vt:lpstr>14_Standarddesign</vt:lpstr>
      <vt:lpstr>15_Standarddesign</vt:lpstr>
      <vt:lpstr>16_Standarddesign</vt:lpstr>
      <vt:lpstr>17_Standarddesign</vt:lpstr>
      <vt:lpstr>Berufsbildende Schulen I Uelzen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Inhalt</vt:lpstr>
      <vt:lpstr>PowerPoint-Präsentation</vt:lpstr>
      <vt:lpstr>PowerPoint-Präsentation</vt:lpstr>
      <vt:lpstr>Berufsbildende Schulen I Uelzen</vt:lpstr>
      <vt:lpstr>Berufsbildende Schulen I Uelzen</vt:lpstr>
      <vt:lpstr>PowerPoint-Präsentation</vt:lpstr>
      <vt:lpstr>PowerPoint-Präsentation</vt:lpstr>
      <vt:lpstr>Berufsbildende Schulen I Uelzen</vt:lpstr>
      <vt:lpstr>Berufsbildende Schulen I Uelzen</vt:lpstr>
      <vt:lpstr>Berufsbildende Schulen I Uelzen</vt:lpstr>
      <vt:lpstr>Berufsbildende Schulen I Uelzen</vt:lpstr>
      <vt:lpstr>Berufsbildende Schulen I Uelzen</vt:lpstr>
      <vt:lpstr>Berufsbildende Schulen I Uelzen</vt:lpstr>
      <vt:lpstr>Berufsbildende Schulen I Uelzen</vt:lpstr>
      <vt:lpstr>Berufsbildende Schulen I Uelzen</vt:lpstr>
      <vt:lpstr>Berufsbildende Schulen I Uelzen</vt:lpstr>
      <vt:lpstr>Berufsbildende Schulen I Uelzen</vt:lpstr>
      <vt:lpstr>Unterrichtsskizze im Kontext von BNE/BBNE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Nagel</dc:creator>
  <cp:lastModifiedBy>Stefan Nowatschin</cp:lastModifiedBy>
  <cp:revision>175</cp:revision>
  <dcterms:created xsi:type="dcterms:W3CDTF">2016-04-25T12:18:30Z</dcterms:created>
  <dcterms:modified xsi:type="dcterms:W3CDTF">2024-11-26T06:05:22Z</dcterms:modified>
</cp:coreProperties>
</file>